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3.xml" ContentType="application/vnd.openxmlformats-officedocument.theme+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23"/>
  </p:notesMasterIdLst>
  <p:sldIdLst>
    <p:sldId id="257" r:id="rId6"/>
    <p:sldId id="8414" r:id="rId7"/>
    <p:sldId id="8392" r:id="rId8"/>
    <p:sldId id="8389" r:id="rId9"/>
    <p:sldId id="8390" r:id="rId10"/>
    <p:sldId id="8388" r:id="rId11"/>
    <p:sldId id="8381" r:id="rId12"/>
    <p:sldId id="8407" r:id="rId13"/>
    <p:sldId id="2507" r:id="rId14"/>
    <p:sldId id="8418" r:id="rId15"/>
    <p:sldId id="2499" r:id="rId16"/>
    <p:sldId id="1713" r:id="rId17"/>
    <p:sldId id="4323" r:id="rId18"/>
    <p:sldId id="4348" r:id="rId19"/>
    <p:sldId id="8379" r:id="rId20"/>
    <p:sldId id="581" r:id="rId21"/>
    <p:sldId id="1611" r:id="rId22"/>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4A0B4A14-7F6D-4728-80C5-61C7FF281B6F}">
          <p14:sldIdLst>
            <p14:sldId id="257"/>
            <p14:sldId id="8414"/>
          </p14:sldIdLst>
        </p14:section>
        <p14:section name="Tooling &amp; Integration" id="{6058E4F1-2F74-460E-8EE7-097413CC2249}">
          <p14:sldIdLst>
            <p14:sldId id="8392"/>
            <p14:sldId id="8389"/>
            <p14:sldId id="8390"/>
            <p14:sldId id="8388"/>
            <p14:sldId id="8381"/>
            <p14:sldId id="8407"/>
            <p14:sldId id="2507"/>
            <p14:sldId id="8418"/>
            <p14:sldId id="2499"/>
            <p14:sldId id="1713"/>
            <p14:sldId id="4323"/>
            <p14:sldId id="4348"/>
          </p14:sldIdLst>
        </p14:section>
        <p14:section name="Wrap Up" id="{8CDB7639-2628-4B01-BF47-64DB39C4F057}">
          <p14:sldIdLst>
            <p14:sldId id="8379"/>
            <p14:sldId id="581"/>
            <p14:sldId id="16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2BD4"/>
    <a:srgbClr val="113046"/>
    <a:srgbClr val="F6F6F6"/>
    <a:srgbClr val="3498DB"/>
    <a:srgbClr val="FFFFFF"/>
    <a:srgbClr val="F8F8F8"/>
    <a:srgbClr val="004880"/>
    <a:srgbClr val="0079D6"/>
    <a:srgbClr val="77D065"/>
    <a:srgbClr val="B45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333" autoAdjust="0"/>
    <p:restoredTop sz="80425" autoAdjust="0"/>
  </p:normalViewPr>
  <p:slideViewPr>
    <p:cSldViewPr snapToGrid="0">
      <p:cViewPr varScale="1">
        <p:scale>
          <a:sx n="95" d="100"/>
          <a:sy n="95" d="100"/>
        </p:scale>
        <p:origin x="33"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4/16/2019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this is even built right into Visual Studio!</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56278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6400" y="696913"/>
            <a:ext cx="6197600" cy="3486150"/>
          </a:xfrm>
        </p:spPr>
      </p:sp>
      <p:sp>
        <p:nvSpPr>
          <p:cNvPr id="3" name="Notes Placeholder 2"/>
          <p:cNvSpPr>
            <a:spLocks noGrp="1"/>
          </p:cNvSpPr>
          <p:nvPr>
            <p:ph type="body" idx="1"/>
          </p:nvPr>
        </p:nvSpPr>
        <p:spPr/>
        <p:txBody>
          <a:bodyPr/>
          <a:lstStyle/>
          <a:p>
            <a:r>
              <a:rPr lang="en-US" dirty="0"/>
              <a:t>Azure DevOps not only works great with Xamarin apps, but all apps! Giving you a full end to end develop lifecycle.</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C2E8B4-0AB8-487D-804C-069996F11949}"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4/16/2019</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774604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pick and choose what you want to use and even integrate other clouds or on premise servers.</a:t>
            </a:r>
          </a:p>
        </p:txBody>
      </p:sp>
      <p:sp>
        <p:nvSpPr>
          <p:cNvPr id="4" name="Slide Number Placeholder 3"/>
          <p:cNvSpPr>
            <a:spLocks noGrp="1"/>
          </p:cNvSpPr>
          <p:nvPr>
            <p:ph type="sldNum" sz="quarter" idx="10"/>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5176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is tons of FREE in Azure DevOps to start today.</a:t>
            </a:r>
          </a:p>
        </p:txBody>
      </p:sp>
      <p:sp>
        <p:nvSpPr>
          <p:cNvPr id="4" name="Slide Number Placeholder 3"/>
          <p:cNvSpPr>
            <a:spLocks noGrp="1"/>
          </p:cNvSpPr>
          <p:nvPr>
            <p:ph type="sldNum" sz="quarter" idx="5"/>
          </p:nvPr>
        </p:nvSpPr>
        <p:spPr/>
        <p:txBody>
          <a:bodyPr/>
          <a:lstStyle/>
          <a:p>
            <a:pPr defTabSz="931740">
              <a:defRPr/>
            </a:pPr>
            <a:fld id="{3D7B9D4F-5F19-438C-92E8-037C6AE8F87D}" type="slidenum">
              <a:rPr lang="en-US">
                <a:solidFill>
                  <a:prstClr val="black"/>
                </a:solidFill>
              </a:rPr>
              <a:pPr defTabSz="931740">
                <a:defRPr/>
              </a:pPr>
              <a:t>14</a:t>
            </a:fld>
            <a:endParaRPr lang="en-US">
              <a:solidFill>
                <a:prstClr val="black"/>
              </a:solidFill>
            </a:endParaRPr>
          </a:p>
        </p:txBody>
      </p:sp>
    </p:spTree>
    <p:extLst>
      <p:ext uri="{BB962C8B-B14F-4D97-AF65-F5344CB8AC3E}">
        <p14:creationId xmlns:p14="http://schemas.microsoft.com/office/powerpoint/2010/main" val="1997456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4/16/2019 4:52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142835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87719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4/16/2019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more to Xamarin and .NET as there is a wonderful ecosystem that has built up around it over the years. </a:t>
            </a:r>
          </a:p>
        </p:txBody>
      </p:sp>
      <p:sp>
        <p:nvSpPr>
          <p:cNvPr id="4" name="Slide Number Placeholder 3"/>
          <p:cNvSpPr>
            <a:spLocks noGrp="1"/>
          </p:cNvSpPr>
          <p:nvPr>
            <p:ph type="sldNum" sz="quarter" idx="5"/>
          </p:nvPr>
        </p:nvSpPr>
        <p:spPr/>
        <p:txBody>
          <a:bodyPr/>
          <a:lstStyle/>
          <a:p>
            <a:fld id="{E0AE778D-2A57-4226-B72B-26EA3CA60131}" type="slidenum">
              <a:rPr lang="en-US" smtClean="0"/>
              <a:t>3</a:t>
            </a:fld>
            <a:endParaRPr lang="en-US"/>
          </a:p>
        </p:txBody>
      </p:sp>
    </p:spTree>
    <p:extLst>
      <p:ext uri="{BB962C8B-B14F-4D97-AF65-F5344CB8AC3E}">
        <p14:creationId xmlns:p14="http://schemas.microsoft.com/office/powerpoint/2010/main" val="4293028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is libraries, essentially giving you anything that you need. </a:t>
            </a:r>
          </a:p>
        </p:txBody>
      </p:sp>
      <p:sp>
        <p:nvSpPr>
          <p:cNvPr id="4" name="Slide Number Placeholder 3"/>
          <p:cNvSpPr>
            <a:spLocks noGrp="1"/>
          </p:cNvSpPr>
          <p:nvPr>
            <p:ph type="sldNum" sz="quarter" idx="5"/>
          </p:nvPr>
        </p:nvSpPr>
        <p:spPr/>
        <p:txBody>
          <a:bodyPr/>
          <a:lstStyle/>
          <a:p>
            <a:fld id="{E0AE778D-2A57-4226-B72B-26EA3CA60131}" type="slidenum">
              <a:rPr lang="en-US" smtClean="0"/>
              <a:t>4</a:t>
            </a:fld>
            <a:endParaRPr lang="en-US"/>
          </a:p>
        </p:txBody>
      </p:sp>
    </p:spTree>
    <p:extLst>
      <p:ext uri="{BB962C8B-B14F-4D97-AF65-F5344CB8AC3E}">
        <p14:creationId xmlns:p14="http://schemas.microsoft.com/office/powerpoint/2010/main" val="296708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have even been specific frameworks for architecture and UI that have become industry standards. </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1421098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only does Xamarin work great with DevOps tools from Microsoft, but any CI and CD system out there. </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2167175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need a backend, Xamarin is open and you can use anything you desire.</a:t>
            </a:r>
          </a:p>
        </p:txBody>
      </p:sp>
      <p:sp>
        <p:nvSpPr>
          <p:cNvPr id="4" name="Slide Number Placeholder 3"/>
          <p:cNvSpPr>
            <a:spLocks noGrp="1"/>
          </p:cNvSpPr>
          <p:nvPr>
            <p:ph type="sldNum" sz="quarter" idx="5"/>
          </p:nvPr>
        </p:nvSpPr>
        <p:spPr/>
        <p:txBody>
          <a:bodyPr/>
          <a:lstStyle/>
          <a:p>
            <a:fld id="{E0AE778D-2A57-4226-B72B-26EA3CA60131}" type="slidenum">
              <a:rPr lang="en-US" smtClean="0"/>
              <a:t>7</a:t>
            </a:fld>
            <a:endParaRPr lang="en-US"/>
          </a:p>
        </p:txBody>
      </p:sp>
    </p:spTree>
    <p:extLst>
      <p:ext uri="{BB962C8B-B14F-4D97-AF65-F5344CB8AC3E}">
        <p14:creationId xmlns:p14="http://schemas.microsoft.com/office/powerpoint/2010/main" val="29728451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Naturally Xamarin and .NET apps work absolutely amazing for cloud apps with Microsoft Azure.</a:t>
            </a:r>
          </a:p>
        </p:txBody>
      </p:sp>
      <p:sp>
        <p:nvSpPr>
          <p:cNvPr id="4" name="Slide Number Placeholder 3"/>
          <p:cNvSpPr>
            <a:spLocks noGrp="1"/>
          </p:cNvSpPr>
          <p:nvPr>
            <p:ph type="sldNum" sz="quarter" idx="5"/>
          </p:nvPr>
        </p:nvSpPr>
        <p:spPr/>
        <p:txBody>
          <a:bodyPr/>
          <a:lstStyle/>
          <a:p>
            <a:fld id="{E0AE778D-2A57-4226-B72B-26EA3CA60131}" type="slidenum">
              <a:rPr lang="en-US" smtClean="0"/>
              <a:t>8</a:t>
            </a:fld>
            <a:endParaRPr lang="en-US"/>
          </a:p>
        </p:txBody>
      </p:sp>
    </p:spTree>
    <p:extLst>
      <p:ext uri="{BB962C8B-B14F-4D97-AF65-F5344CB8AC3E}">
        <p14:creationId xmlns:p14="http://schemas.microsoft.com/office/powerpoint/2010/main" val="40798770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 matter what you may need, there is a service in Azure for you. From serverless compute with Functions to </a:t>
            </a:r>
            <a:r>
              <a:rPr lang="en-US" dirty="0" err="1"/>
              <a:t>realtime</a:t>
            </a:r>
            <a:r>
              <a:rPr lang="en-US" dirty="0"/>
              <a:t> communication with </a:t>
            </a:r>
            <a:r>
              <a:rPr lang="en-US" dirty="0" err="1"/>
              <a:t>SignalR</a:t>
            </a:r>
            <a:r>
              <a:rPr lang="en-US" dirty="0"/>
              <a:t>, or databases with SQL and Cosmos DB there are great cross-platform SDKs for .NET.</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4/16/2019 4:52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105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a cloud mobile app may look like.</a:t>
            </a:r>
          </a:p>
          <a:p>
            <a:endParaRPr lang="en-US" dirty="0"/>
          </a:p>
          <a:p>
            <a:r>
              <a:rPr lang="en-US" dirty="0"/>
              <a:t>You have your app, with identity providers with Azure AD B2C, and app service talking to SQLite and a sync later using App Service. You can export all of your data into App Insights and continuously monitor and ship with Azure DevOps and App Center.</a:t>
            </a:r>
          </a:p>
          <a:p>
            <a:endParaRPr lang="en-US" dirty="0"/>
          </a:p>
        </p:txBody>
      </p:sp>
      <p:sp>
        <p:nvSpPr>
          <p:cNvPr id="4" name="Slide Number Placeholder 3"/>
          <p:cNvSpPr>
            <a:spLocks noGrp="1"/>
          </p:cNvSpPr>
          <p:nvPr>
            <p:ph type="sldNum" sz="quarter" idx="5"/>
          </p:nvPr>
        </p:nvSpPr>
        <p:spPr/>
        <p:txBody>
          <a:bodyPr/>
          <a:lstStyle/>
          <a:p>
            <a:fld id="{E0AE778D-2A57-4226-B72B-26EA3CA60131}" type="slidenum">
              <a:rPr lang="en-US" smtClean="0"/>
              <a:t>10</a:t>
            </a:fld>
            <a:endParaRPr lang="en-US"/>
          </a:p>
        </p:txBody>
      </p:sp>
    </p:spTree>
    <p:extLst>
      <p:ext uri="{BB962C8B-B14F-4D97-AF65-F5344CB8AC3E}">
        <p14:creationId xmlns:p14="http://schemas.microsoft.com/office/powerpoint/2010/main" val="24406352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512B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512B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0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theme" Target="../theme/theme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theme" Target="../theme/theme2.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58.xml"/><Relationship Id="rId7" Type="http://schemas.openxmlformats.org/officeDocument/2006/relationships/theme" Target="../theme/theme3.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6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image" Target="../media/image10.emf"/><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4085"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7" r:id="rId31"/>
    <p:sldLayoutId id="2147484058" r:id="rId32"/>
    <p:sldLayoutId id="2147484059" r:id="rId33"/>
    <p:sldLayoutId id="2147484060" r:id="rId34"/>
    <p:sldLayoutId id="2147484061" r:id="rId35"/>
    <p:sldLayoutId id="2147484062" r:id="rId36"/>
    <p:sldLayoutId id="2147484063" r:id="rId37"/>
    <p:sldLayoutId id="2147484064" r:id="rId38"/>
    <p:sldLayoutId id="2147484065" r:id="rId39"/>
    <p:sldLayoutId id="2147484066" r:id="rId40"/>
    <p:sldLayoutId id="2147484067" r:id="rId41"/>
    <p:sldLayoutId id="2147484068" r:id="rId42"/>
    <p:sldLayoutId id="2147484069" r:id="rId43"/>
    <p:sldLayoutId id="2147484070" r:id="rId44"/>
    <p:sldLayoutId id="2147484071" r:id="rId45"/>
    <p:sldLayoutId id="2147484072" r:id="rId46"/>
    <p:sldLayoutId id="2147484073" r:id="rId47"/>
    <p:sldLayoutId id="2147484074" r:id="rId48"/>
    <p:sldLayoutId id="2147484075" r:id="rId49"/>
    <p:sldLayoutId id="2147484076" r:id="rId5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8"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3.png"/></Relationships>
</file>

<file path=ppt/slides/_rels/slide1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71.png"/><Relationship Id="rId21" Type="http://schemas.openxmlformats.org/officeDocument/2006/relationships/image" Target="../media/image89.emf"/><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5.png"/><Relationship Id="rId2" Type="http://schemas.openxmlformats.org/officeDocument/2006/relationships/notesSlide" Target="../notesSlides/notesSlide12.xml"/><Relationship Id="rId16" Type="http://schemas.openxmlformats.org/officeDocument/2006/relationships/image" Target="../media/image84.png"/><Relationship Id="rId20" Type="http://schemas.openxmlformats.org/officeDocument/2006/relationships/image" Target="../media/image88.svg"/><Relationship Id="rId1" Type="http://schemas.openxmlformats.org/officeDocument/2006/relationships/slideLayout" Target="../slideLayouts/slideLayout74.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5" Type="http://schemas.openxmlformats.org/officeDocument/2006/relationships/image" Target="../media/image83.png"/><Relationship Id="rId23" Type="http://schemas.openxmlformats.org/officeDocument/2006/relationships/image" Target="../media/image91.png"/><Relationship Id="rId10" Type="http://schemas.openxmlformats.org/officeDocument/2006/relationships/image" Target="../media/image78.png"/><Relationship Id="rId19" Type="http://schemas.openxmlformats.org/officeDocument/2006/relationships/image" Target="../media/image87.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s>
</file>

<file path=ppt/slides/_rels/slide14.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74.xml"/><Relationship Id="rId6" Type="http://schemas.openxmlformats.org/officeDocument/2006/relationships/image" Target="../media/image76.png"/><Relationship Id="rId5" Type="http://schemas.openxmlformats.org/officeDocument/2006/relationships/image" Target="../media/image71.png"/><Relationship Id="rId4" Type="http://schemas.openxmlformats.org/officeDocument/2006/relationships/image" Target="../media/image75.png"/></Relationships>
</file>

<file path=ppt/slides/_rels/slide15.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16.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19.sv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xml"/><Relationship Id="rId16"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svg"/><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512BD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a:xfrm>
            <a:off x="543146" y="1971184"/>
            <a:ext cx="9242691" cy="1793090"/>
          </a:xfrm>
        </p:spPr>
        <p:txBody>
          <a:bodyPr/>
          <a:lstStyle/>
          <a:p>
            <a:r>
              <a:rPr lang="en-US"/>
              <a:t>Introduction to Mobile Development with Xamarin</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a:xfrm>
            <a:off x="543146" y="3878574"/>
            <a:ext cx="10429654" cy="1792326"/>
          </a:xfrm>
        </p:spPr>
        <p:txBody>
          <a:bodyPr/>
          <a:lstStyle/>
          <a:p>
            <a:r>
              <a:rPr lang="en-US" sz="2800" dirty="0">
                <a:latin typeface="+mn-lt"/>
              </a:rPr>
              <a:t>Matthew Leibowitz</a:t>
            </a:r>
          </a:p>
          <a:p>
            <a:r>
              <a:rPr lang="en-US" sz="2800">
                <a:latin typeface="+mn-lt"/>
              </a:rPr>
              <a:t>Software </a:t>
            </a:r>
            <a:r>
              <a:rPr lang="en-US" sz="2800" dirty="0">
                <a:latin typeface="+mn-lt"/>
              </a:rPr>
              <a:t>Engineer @ Microsoft</a:t>
            </a:r>
          </a:p>
          <a:p>
            <a:endParaRPr lang="en-US" sz="2400" b="1" dirty="0">
              <a:latin typeface="+mn-lt"/>
            </a:endParaRPr>
          </a:p>
          <a:p>
            <a:r>
              <a:rPr lang="en-US" sz="2400" b="1" dirty="0">
                <a:latin typeface="+mn-lt"/>
              </a:rPr>
              <a:t>@mattleibow</a:t>
            </a:r>
          </a:p>
          <a:p>
            <a:r>
              <a:rPr lang="en-US" sz="2400" b="1" dirty="0">
                <a:latin typeface="+mn-lt"/>
              </a:rPr>
              <a:t>maleib@microsoft.com</a:t>
            </a:r>
          </a:p>
          <a:p>
            <a:endParaRPr lang="en-US" dirty="0">
              <a:latin typeface="+mn-lt"/>
            </a:endParaRPr>
          </a:p>
        </p:txBody>
      </p:sp>
      <p:pic>
        <p:nvPicPr>
          <p:cNvPr id="5" name="Picture 4" descr="A close up of a logo&#10;&#10;Description automatically generated">
            <a:extLst>
              <a:ext uri="{FF2B5EF4-FFF2-40B4-BE49-F238E27FC236}">
                <a16:creationId xmlns:a16="http://schemas.microsoft.com/office/drawing/2014/main" id="{ED7DF731-CF88-4426-9755-789489E6F9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715" y="-355531"/>
            <a:ext cx="2780170" cy="2780170"/>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C6A54-8ED1-44AD-8D48-7931077CC18B}"/>
              </a:ext>
            </a:extLst>
          </p:cNvPr>
          <p:cNvSpPr>
            <a:spLocks noGrp="1"/>
          </p:cNvSpPr>
          <p:nvPr>
            <p:ph type="title"/>
          </p:nvPr>
        </p:nvSpPr>
        <p:spPr/>
        <p:txBody>
          <a:bodyPr/>
          <a:lstStyle/>
          <a:p>
            <a:r>
              <a:rPr lang="en-US"/>
              <a:t>Cloud Mobile App Architecture</a:t>
            </a:r>
          </a:p>
        </p:txBody>
      </p:sp>
      <p:pic>
        <p:nvPicPr>
          <p:cNvPr id="3" name="Picture 2">
            <a:extLst>
              <a:ext uri="{FF2B5EF4-FFF2-40B4-BE49-F238E27FC236}">
                <a16:creationId xmlns:a16="http://schemas.microsoft.com/office/drawing/2014/main" id="{6BD50019-16FB-4B87-A36E-BB046C527BC2}"/>
              </a:ext>
            </a:extLst>
          </p:cNvPr>
          <p:cNvPicPr>
            <a:picLocks noChangeAspect="1"/>
          </p:cNvPicPr>
          <p:nvPr/>
        </p:nvPicPr>
        <p:blipFill>
          <a:blip r:embed="rId3"/>
          <a:stretch>
            <a:fillRect/>
          </a:stretch>
        </p:blipFill>
        <p:spPr>
          <a:xfrm>
            <a:off x="384174" y="1328876"/>
            <a:ext cx="8120949" cy="4665524"/>
          </a:xfrm>
          <a:prstGeom prst="rect">
            <a:avLst/>
          </a:prstGeom>
        </p:spPr>
      </p:pic>
      <p:pic>
        <p:nvPicPr>
          <p:cNvPr id="4" name="Picture 3">
            <a:extLst>
              <a:ext uri="{FF2B5EF4-FFF2-40B4-BE49-F238E27FC236}">
                <a16:creationId xmlns:a16="http://schemas.microsoft.com/office/drawing/2014/main" id="{6602AAB4-E94A-4B2D-B34D-AAB3FCD84B04}"/>
              </a:ext>
            </a:extLst>
          </p:cNvPr>
          <p:cNvPicPr>
            <a:picLocks noChangeAspect="1"/>
          </p:cNvPicPr>
          <p:nvPr/>
        </p:nvPicPr>
        <p:blipFill rotWithShape="1">
          <a:blip r:embed="rId4"/>
          <a:srcRect r="49023"/>
          <a:stretch/>
        </p:blipFill>
        <p:spPr>
          <a:xfrm>
            <a:off x="8637588" y="1100392"/>
            <a:ext cx="3285172" cy="2897854"/>
          </a:xfrm>
          <a:prstGeom prst="rect">
            <a:avLst/>
          </a:prstGeom>
        </p:spPr>
      </p:pic>
      <p:pic>
        <p:nvPicPr>
          <p:cNvPr id="5" name="Picture 4">
            <a:extLst>
              <a:ext uri="{FF2B5EF4-FFF2-40B4-BE49-F238E27FC236}">
                <a16:creationId xmlns:a16="http://schemas.microsoft.com/office/drawing/2014/main" id="{A2519D2F-DCB2-4051-9D93-A784B04959C4}"/>
              </a:ext>
            </a:extLst>
          </p:cNvPr>
          <p:cNvPicPr>
            <a:picLocks noChangeAspect="1"/>
          </p:cNvPicPr>
          <p:nvPr/>
        </p:nvPicPr>
        <p:blipFill rotWithShape="1">
          <a:blip r:embed="rId4"/>
          <a:srcRect l="49023"/>
          <a:stretch/>
        </p:blipFill>
        <p:spPr>
          <a:xfrm>
            <a:off x="8497888" y="3960146"/>
            <a:ext cx="3285172" cy="2897854"/>
          </a:xfrm>
          <a:prstGeom prst="rect">
            <a:avLst/>
          </a:prstGeom>
        </p:spPr>
      </p:pic>
    </p:spTree>
    <p:extLst>
      <p:ext uri="{BB962C8B-B14F-4D97-AF65-F5344CB8AC3E}">
        <p14:creationId xmlns:p14="http://schemas.microsoft.com/office/powerpoint/2010/main" val="38670098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9087FA18-8209-4BA2-BB8F-73FEB59F0F18}"/>
              </a:ext>
            </a:extLst>
          </p:cNvPr>
          <p:cNvSpPr txBox="1">
            <a:spLocks/>
          </p:cNvSpPr>
          <p:nvPr/>
        </p:nvSpPr>
        <p:spPr>
          <a:xfrm>
            <a:off x="4095750" y="1150947"/>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Accelerate your</a:t>
            </a:r>
          </a:p>
        </p:txBody>
      </p:sp>
      <p:cxnSp>
        <p:nvCxnSpPr>
          <p:cNvPr id="8" name="Straight Connector 7">
            <a:extLst>
              <a:ext uri="{FF2B5EF4-FFF2-40B4-BE49-F238E27FC236}">
                <a16:creationId xmlns:a16="http://schemas.microsoft.com/office/drawing/2014/main" id="{BC2B63E8-5C63-43D9-87F1-7C7E56CACCFA}"/>
              </a:ext>
            </a:extLst>
          </p:cNvPr>
          <p:cNvCxnSpPr/>
          <p:nvPr/>
        </p:nvCxnSpPr>
        <p:spPr>
          <a:xfrm>
            <a:off x="2956639" y="1150947"/>
            <a:ext cx="6351750" cy="0"/>
          </a:xfrm>
          <a:prstGeom prst="line">
            <a:avLst/>
          </a:prstGeom>
          <a:noFill/>
          <a:ln w="9525" cap="flat" cmpd="sng" algn="ctr">
            <a:solidFill>
              <a:schemeClr val="tx2"/>
            </a:solidFill>
            <a:prstDash val="solid"/>
            <a:headEnd type="none"/>
            <a:tailEnd type="none"/>
          </a:ln>
          <a:effectLst/>
        </p:spPr>
      </p:cxnSp>
      <p:pic>
        <p:nvPicPr>
          <p:cNvPr id="9" name="Picture 8">
            <a:extLst>
              <a:ext uri="{FF2B5EF4-FFF2-40B4-BE49-F238E27FC236}">
                <a16:creationId xmlns:a16="http://schemas.microsoft.com/office/drawing/2014/main" id="{99AC5D39-D144-49E0-B804-998109205B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865" y="293222"/>
            <a:ext cx="3090744" cy="865569"/>
          </a:xfrm>
          <a:prstGeom prst="rect">
            <a:avLst/>
          </a:prstGeom>
        </p:spPr>
      </p:pic>
      <p:sp>
        <p:nvSpPr>
          <p:cNvPr id="12" name="Text Placeholder 4">
            <a:extLst>
              <a:ext uri="{FF2B5EF4-FFF2-40B4-BE49-F238E27FC236}">
                <a16:creationId xmlns:a16="http://schemas.microsoft.com/office/drawing/2014/main" id="{50F5C8BF-E32B-4D4A-A7F8-72579DD813C4}"/>
              </a:ext>
            </a:extLst>
          </p:cNvPr>
          <p:cNvSpPr txBox="1">
            <a:spLocks/>
          </p:cNvSpPr>
          <p:nvPr/>
        </p:nvSpPr>
        <p:spPr>
          <a:xfrm>
            <a:off x="6000750" y="1150946"/>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Light"/>
                <a:ea typeface="+mn-ea"/>
                <a:cs typeface="Segoe UI Light" panose="020B0502040204020203" pitchFamily="34" charset="0"/>
              </a:rPr>
              <a:t>development</a:t>
            </a:r>
          </a:p>
        </p:txBody>
      </p:sp>
      <p:sp>
        <p:nvSpPr>
          <p:cNvPr id="13" name="Text Placeholder 4">
            <a:extLst>
              <a:ext uri="{FF2B5EF4-FFF2-40B4-BE49-F238E27FC236}">
                <a16:creationId xmlns:a16="http://schemas.microsoft.com/office/drawing/2014/main" id="{DFAE29D2-B221-4A4B-9CE5-8B8301150D4F}"/>
              </a:ext>
            </a:extLst>
          </p:cNvPr>
          <p:cNvSpPr txBox="1">
            <a:spLocks/>
          </p:cNvSpPr>
          <p:nvPr/>
        </p:nvSpPr>
        <p:spPr>
          <a:xfrm>
            <a:off x="5120561" y="1158790"/>
            <a:ext cx="2333625" cy="598064"/>
          </a:xfrm>
          <a:prstGeom prst="rect">
            <a:avLst/>
          </a:prstGeom>
          <a:noFill/>
        </p:spPr>
        <p:txBody>
          <a:bodyPr wrap="square" lIns="146246" tIns="109684" rIns="146246" bIns="109684">
            <a:spAutoFit/>
          </a:bodyPr>
          <a:lstStyle>
            <a:lvl1pPr marL="0" marR="0" indent="0" algn="ctr" defTabSz="932742" rtl="0" eaLnBrk="1" fontAlgn="auto" latinLnBrk="0" hangingPunct="1">
              <a:lnSpc>
                <a:spcPct val="90000"/>
              </a:lnSpc>
              <a:spcBef>
                <a:spcPts val="0"/>
              </a:spcBef>
              <a:spcAft>
                <a:spcPts val="0"/>
              </a:spcAft>
              <a:buClrTx/>
              <a:buSzPct val="90000"/>
              <a:buFont typeface="Arial" pitchFamily="34" charset="0"/>
              <a:buNone/>
              <a:tabLst/>
              <a:defRPr lang="en-US" sz="3200" kern="1200" spc="0" baseline="0">
                <a:solidFill>
                  <a:schemeClr val="bg1"/>
                </a:solidFill>
                <a:latin typeface="Segoe UI Semibold" panose="020B0702040204020203" pitchFamily="34" charset="0"/>
                <a:ea typeface="+mn-ea"/>
                <a:cs typeface="Segoe UI Semibold" panose="020B0702040204020203" pitchFamily="34" charset="0"/>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lang="en-US" sz="2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3950" rtl="0" eaLnBrk="1" fontAlgn="auto" latinLnBrk="0" hangingPunct="1">
              <a:lnSpc>
                <a:spcPct val="100000"/>
              </a:lnSpc>
              <a:spcBef>
                <a:spcPts val="0"/>
              </a:spcBef>
              <a:spcAft>
                <a:spcPts val="0"/>
              </a:spcAft>
              <a:buClrTx/>
              <a:buSzTx/>
              <a:buFont typeface="Arial" pitchFamily="34" charset="0"/>
              <a:buNone/>
              <a:tabLst/>
              <a:defRPr/>
            </a:pPr>
            <a:r>
              <a:rPr kumimoji="0" lang="en-US" sz="2399" b="0" i="0" u="none" strike="noStrike" kern="0" cap="none" spc="0" normalizeH="0" baseline="0" noProof="0">
                <a:ln w="3175">
                  <a:noFill/>
                </a:ln>
                <a:solidFill>
                  <a:srgbClr val="7030A0"/>
                </a:solidFill>
                <a:effectLst/>
                <a:uLnTx/>
                <a:uFillTx/>
                <a:latin typeface="Segoe UI Semibold" panose="020B0702040204020203" pitchFamily="34" charset="0"/>
                <a:ea typeface="+mn-ea"/>
                <a:cs typeface="Segoe UI Semibold" panose="020B0702040204020203" pitchFamily="34" charset="0"/>
              </a:rPr>
              <a:t>cloud</a:t>
            </a:r>
          </a:p>
        </p:txBody>
      </p:sp>
      <p:sp>
        <p:nvSpPr>
          <p:cNvPr id="37" name="TextBox 36">
            <a:extLst>
              <a:ext uri="{FF2B5EF4-FFF2-40B4-BE49-F238E27FC236}">
                <a16:creationId xmlns:a16="http://schemas.microsoft.com/office/drawing/2014/main" id="{068EF449-6B82-4043-AED0-1FD7863F0B0D}"/>
              </a:ext>
            </a:extLst>
          </p:cNvPr>
          <p:cNvSpPr txBox="1"/>
          <p:nvPr/>
        </p:nvSpPr>
        <p:spPr>
          <a:xfrm>
            <a:off x="1910986"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Connected Services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 new experience for easily discovering and extending your app with cloud services</a:t>
            </a:r>
          </a:p>
        </p:txBody>
      </p:sp>
      <p:sp>
        <p:nvSpPr>
          <p:cNvPr id="38" name="TextBox 37">
            <a:extLst>
              <a:ext uri="{FF2B5EF4-FFF2-40B4-BE49-F238E27FC236}">
                <a16:creationId xmlns:a16="http://schemas.microsoft.com/office/drawing/2014/main" id="{5F4265A4-E49D-4184-AF4F-DA769921BB58}"/>
              </a:ext>
            </a:extLst>
          </p:cNvPr>
          <p:cNvSpPr txBox="1"/>
          <p:nvPr/>
        </p:nvSpPr>
        <p:spPr>
          <a:xfrm>
            <a:off x="-118950" y="4026556"/>
            <a:ext cx="1926538" cy="1750439"/>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Seamless Azure Integration</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Publish directly to Azure without leaving the IDE</a:t>
            </a:r>
          </a:p>
        </p:txBody>
      </p:sp>
      <p:sp>
        <p:nvSpPr>
          <p:cNvPr id="39" name="TextBox 38">
            <a:extLst>
              <a:ext uri="{FF2B5EF4-FFF2-40B4-BE49-F238E27FC236}">
                <a16:creationId xmlns:a16="http://schemas.microsoft.com/office/drawing/2014/main" id="{682DD656-D8D2-4332-8289-C0A314ED8D6F}"/>
              </a:ext>
            </a:extLst>
          </p:cNvPr>
          <p:cNvSpPr txBox="1"/>
          <p:nvPr/>
        </p:nvSpPr>
        <p:spPr>
          <a:xfrm>
            <a:off x="6159519" y="4026557"/>
            <a:ext cx="1942489" cy="2130158"/>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App Insights with Code Lens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a 360° view of your app that includes availability, performance and user behavior</a:t>
            </a:r>
          </a:p>
        </p:txBody>
      </p:sp>
      <p:sp>
        <p:nvSpPr>
          <p:cNvPr id="40" name="TextBox 39">
            <a:extLst>
              <a:ext uri="{FF2B5EF4-FFF2-40B4-BE49-F238E27FC236}">
                <a16:creationId xmlns:a16="http://schemas.microsoft.com/office/drawing/2014/main" id="{81480B4C-0F27-4487-A5EB-B4E881FE5E38}"/>
              </a:ext>
            </a:extLst>
          </p:cNvPr>
          <p:cNvSpPr txBox="1"/>
          <p:nvPr/>
        </p:nvSpPr>
        <p:spPr>
          <a:xfrm>
            <a:off x="4108268" y="4026556"/>
            <a:ext cx="1926538" cy="2338356"/>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Container Tools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Quickly add Docker compose and container orchestrator support to your apps</a:t>
            </a:r>
          </a:p>
          <a:p>
            <a:pPr marL="0" marR="0" lvl="0" indent="0" algn="ctr" defTabSz="895601" rtl="0" eaLnBrk="1" fontAlgn="auto" latinLnBrk="0" hangingPunct="1">
              <a:lnSpc>
                <a:spcPct val="90000"/>
              </a:lnSpc>
              <a:spcBef>
                <a:spcPts val="0"/>
              </a:spcBef>
              <a:spcAft>
                <a:spcPts val="588"/>
              </a:spcAft>
              <a:buClrTx/>
              <a:buSzTx/>
              <a:buFontTx/>
              <a:buNone/>
              <a:tabLst/>
              <a:defRPr/>
            </a:pPr>
            <a:endParaRPr kumimoji="0" lang="en-US" sz="1537" b="0" i="0" u="none" strike="noStrike" kern="1200" cap="none" spc="0" normalizeH="0" baseline="0" noProof="0">
              <a:ln>
                <a:noFill/>
              </a:ln>
              <a:solidFill>
                <a:srgbClr val="1A1A1A"/>
              </a:solidFill>
              <a:effectLst/>
              <a:uLnTx/>
              <a:uFillTx/>
              <a:latin typeface="Segoe UI"/>
              <a:ea typeface="+mn-ea"/>
              <a:cs typeface="+mn-cs"/>
            </a:endParaRPr>
          </a:p>
        </p:txBody>
      </p:sp>
      <p:sp>
        <p:nvSpPr>
          <p:cNvPr id="41" name="TextBox 40">
            <a:extLst>
              <a:ext uri="{FF2B5EF4-FFF2-40B4-BE49-F238E27FC236}">
                <a16:creationId xmlns:a16="http://schemas.microsoft.com/office/drawing/2014/main" id="{FAB2C208-7DD0-498B-A7B3-019A241C3984}"/>
              </a:ext>
            </a:extLst>
          </p:cNvPr>
          <p:cNvSpPr txBox="1"/>
          <p:nvPr/>
        </p:nvSpPr>
        <p:spPr>
          <a:xfrm>
            <a:off x="10262024" y="4026556"/>
            <a:ext cx="1926538" cy="1858674"/>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Snapshot Debugging</a:t>
            </a:r>
            <a:endParaRPr kumimoji="0" lang="en-US" sz="2306" b="1" i="0" u="none" strike="noStrike" kern="1200" cap="none" spc="0" normalizeH="0" baseline="0" noProof="0">
              <a:ln>
                <a:noFill/>
              </a:ln>
              <a:solidFill>
                <a:srgbClr val="1A1A1A"/>
              </a:solidFill>
              <a:effectLst/>
              <a:uLnTx/>
              <a:uFillTx/>
              <a:latin typeface="Segoe UI Semilight" panose="020B0402040204020203" pitchFamily="34" charset="0"/>
              <a:ea typeface="+mn-ea"/>
              <a:cs typeface="Segoe UI Semilight" panose="020B0402040204020203" pitchFamily="34" charset="0"/>
            </a:endParaRPr>
          </a:p>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Production debugging your cloud apps has never been so simple</a:t>
            </a:r>
          </a:p>
        </p:txBody>
      </p:sp>
      <p:sp>
        <p:nvSpPr>
          <p:cNvPr id="42" name="TextBox 41">
            <a:extLst>
              <a:ext uri="{FF2B5EF4-FFF2-40B4-BE49-F238E27FC236}">
                <a16:creationId xmlns:a16="http://schemas.microsoft.com/office/drawing/2014/main" id="{007AEA8F-7422-4814-A8D6-FD4DFBF74FFB}"/>
              </a:ext>
            </a:extLst>
          </p:cNvPr>
          <p:cNvSpPr txBox="1"/>
          <p:nvPr/>
        </p:nvSpPr>
        <p:spPr>
          <a:xfrm>
            <a:off x="8210772" y="4026557"/>
            <a:ext cx="1926538" cy="2048533"/>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960" b="1"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Azure Functions</a:t>
            </a:r>
          </a:p>
          <a:p>
            <a:pPr marL="0" marR="0" lvl="0" indent="0" algn="ctr" defTabSz="913950" rtl="0" eaLnBrk="1" fontAlgn="auto" latinLnBrk="0" hangingPunct="1">
              <a:lnSpc>
                <a:spcPct val="90000"/>
              </a:lnSpc>
              <a:spcBef>
                <a:spcPts val="0"/>
              </a:spcBef>
              <a:spcAft>
                <a:spcPts val="575"/>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panose="020B0502040204020203" pitchFamily="34" charset="0"/>
                <a:ea typeface="+mn-ea"/>
                <a:cs typeface="Segoe UI" panose="020B0502040204020203" pitchFamily="34" charset="0"/>
              </a:rPr>
              <a:t>Get started quickly with serverless using templates and tools for development and debugging</a:t>
            </a:r>
          </a:p>
        </p:txBody>
      </p:sp>
      <p:pic>
        <p:nvPicPr>
          <p:cNvPr id="61" name="Picture 60">
            <a:extLst>
              <a:ext uri="{FF2B5EF4-FFF2-40B4-BE49-F238E27FC236}">
                <a16:creationId xmlns:a16="http://schemas.microsoft.com/office/drawing/2014/main" id="{FDFF26AD-174E-47B1-8988-AABBB1AC61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2693" y="2516287"/>
            <a:ext cx="2057013" cy="1252320"/>
          </a:xfrm>
          <a:prstGeom prst="rect">
            <a:avLst/>
          </a:prstGeom>
        </p:spPr>
      </p:pic>
      <p:pic>
        <p:nvPicPr>
          <p:cNvPr id="62" name="Picture 61">
            <a:extLst>
              <a:ext uri="{FF2B5EF4-FFF2-40B4-BE49-F238E27FC236}">
                <a16:creationId xmlns:a16="http://schemas.microsoft.com/office/drawing/2014/main" id="{B88A77A3-BB0E-42F1-9768-3CC561452A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237" y="2431507"/>
            <a:ext cx="1589527" cy="1458378"/>
          </a:xfrm>
          <a:prstGeom prst="rect">
            <a:avLst/>
          </a:prstGeom>
        </p:spPr>
      </p:pic>
      <p:pic>
        <p:nvPicPr>
          <p:cNvPr id="63" name="Picture 62">
            <a:extLst>
              <a:ext uri="{FF2B5EF4-FFF2-40B4-BE49-F238E27FC236}">
                <a16:creationId xmlns:a16="http://schemas.microsoft.com/office/drawing/2014/main" id="{CB8F257A-0F49-44A9-87EA-95809D5CD9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97243" y="2431507"/>
            <a:ext cx="1851092" cy="1388990"/>
          </a:xfrm>
          <a:prstGeom prst="rect">
            <a:avLst/>
          </a:prstGeom>
        </p:spPr>
      </p:pic>
      <p:pic>
        <p:nvPicPr>
          <p:cNvPr id="64" name="Picture 63">
            <a:extLst>
              <a:ext uri="{FF2B5EF4-FFF2-40B4-BE49-F238E27FC236}">
                <a16:creationId xmlns:a16="http://schemas.microsoft.com/office/drawing/2014/main" id="{90B1D69D-7AFE-47AE-AFC8-EA2B5107BA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12297" y="2289925"/>
            <a:ext cx="1926538" cy="1672154"/>
          </a:xfrm>
          <a:prstGeom prst="rect">
            <a:avLst/>
          </a:prstGeom>
        </p:spPr>
      </p:pic>
      <p:pic>
        <p:nvPicPr>
          <p:cNvPr id="66" name="Picture 65">
            <a:extLst>
              <a:ext uri="{FF2B5EF4-FFF2-40B4-BE49-F238E27FC236}">
                <a16:creationId xmlns:a16="http://schemas.microsoft.com/office/drawing/2014/main" id="{F4F71EDC-003A-458D-B95B-62D550E5D9AC}"/>
              </a:ext>
            </a:extLst>
          </p:cNvPr>
          <p:cNvPicPr>
            <a:picLocks noChangeAspect="1"/>
          </p:cNvPicPr>
          <p:nvPr/>
        </p:nvPicPr>
        <p:blipFill>
          <a:blip r:embed="rId8"/>
          <a:stretch>
            <a:fillRect/>
          </a:stretch>
        </p:blipFill>
        <p:spPr>
          <a:xfrm>
            <a:off x="4058914" y="2337172"/>
            <a:ext cx="1926538" cy="1556623"/>
          </a:xfrm>
          <a:prstGeom prst="rect">
            <a:avLst/>
          </a:prstGeom>
        </p:spPr>
      </p:pic>
      <p:pic>
        <p:nvPicPr>
          <p:cNvPr id="67" name="Picture 66">
            <a:extLst>
              <a:ext uri="{FF2B5EF4-FFF2-40B4-BE49-F238E27FC236}">
                <a16:creationId xmlns:a16="http://schemas.microsoft.com/office/drawing/2014/main" id="{8A957AAA-96A4-4394-859E-A5A680A86953}"/>
              </a:ext>
            </a:extLst>
          </p:cNvPr>
          <p:cNvPicPr>
            <a:picLocks noChangeAspect="1"/>
          </p:cNvPicPr>
          <p:nvPr/>
        </p:nvPicPr>
        <p:blipFill>
          <a:blip r:embed="rId9"/>
          <a:stretch>
            <a:fillRect/>
          </a:stretch>
        </p:blipFill>
        <p:spPr>
          <a:xfrm>
            <a:off x="8260126" y="2464654"/>
            <a:ext cx="1783941" cy="1240589"/>
          </a:xfrm>
          <a:prstGeom prst="rect">
            <a:avLst/>
          </a:prstGeom>
        </p:spPr>
      </p:pic>
    </p:spTree>
    <p:extLst>
      <p:ext uri="{BB962C8B-B14F-4D97-AF65-F5344CB8AC3E}">
        <p14:creationId xmlns:p14="http://schemas.microsoft.com/office/powerpoint/2010/main" val="416110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p:cTn id="7" dur="500" fill="hold"/>
                                        <p:tgtEl>
                                          <p:spTgt spid="61"/>
                                        </p:tgtEl>
                                        <p:attrNameLst>
                                          <p:attrName>ppt_w</p:attrName>
                                        </p:attrNameLst>
                                      </p:cBhvr>
                                      <p:tavLst>
                                        <p:tav tm="0">
                                          <p:val>
                                            <p:fltVal val="0"/>
                                          </p:val>
                                        </p:tav>
                                        <p:tav tm="100000">
                                          <p:val>
                                            <p:strVal val="#ppt_w"/>
                                          </p:val>
                                        </p:tav>
                                      </p:tavLst>
                                    </p:anim>
                                    <p:anim calcmode="lin" valueType="num">
                                      <p:cBhvr>
                                        <p:cTn id="8" dur="500" fill="hold"/>
                                        <p:tgtEl>
                                          <p:spTgt spid="61"/>
                                        </p:tgtEl>
                                        <p:attrNameLst>
                                          <p:attrName>ppt_h</p:attrName>
                                        </p:attrNameLst>
                                      </p:cBhvr>
                                      <p:tavLst>
                                        <p:tav tm="0">
                                          <p:val>
                                            <p:fltVal val="0"/>
                                          </p:val>
                                        </p:tav>
                                        <p:tav tm="100000">
                                          <p:val>
                                            <p:strVal val="#ppt_h"/>
                                          </p:val>
                                        </p:tav>
                                      </p:tavLst>
                                    </p:anim>
                                    <p:animEffect transition="in" filter="fade">
                                      <p:cBhvr>
                                        <p:cTn id="9" dur="500"/>
                                        <p:tgtEl>
                                          <p:spTgt spid="61"/>
                                        </p:tgtEl>
                                      </p:cBhvr>
                                    </p:animEffect>
                                  </p:childTnLst>
                                </p:cTn>
                              </p:par>
                              <p:par>
                                <p:cTn id="10" presetID="53" presetClass="entr" presetSubtype="16" fill="hold"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par>
                                <p:cTn id="15" presetID="53" presetClass="entr" presetSubtype="16" fill="hold" nodeType="with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par>
                                <p:cTn id="20" presetID="53" presetClass="entr" presetSubtype="16"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 calcmode="lin" valueType="num">
                                      <p:cBhvr>
                                        <p:cTn id="22" dur="500" fill="hold"/>
                                        <p:tgtEl>
                                          <p:spTgt spid="63"/>
                                        </p:tgtEl>
                                        <p:attrNameLst>
                                          <p:attrName>ppt_w</p:attrName>
                                        </p:attrNameLst>
                                      </p:cBhvr>
                                      <p:tavLst>
                                        <p:tav tm="0">
                                          <p:val>
                                            <p:fltVal val="0"/>
                                          </p:val>
                                        </p:tav>
                                        <p:tav tm="100000">
                                          <p:val>
                                            <p:strVal val="#ppt_w"/>
                                          </p:val>
                                        </p:tav>
                                      </p:tavLst>
                                    </p:anim>
                                    <p:anim calcmode="lin" valueType="num">
                                      <p:cBhvr>
                                        <p:cTn id="23" dur="500" fill="hold"/>
                                        <p:tgtEl>
                                          <p:spTgt spid="63"/>
                                        </p:tgtEl>
                                        <p:attrNameLst>
                                          <p:attrName>ppt_h</p:attrName>
                                        </p:attrNameLst>
                                      </p:cBhvr>
                                      <p:tavLst>
                                        <p:tav tm="0">
                                          <p:val>
                                            <p:fltVal val="0"/>
                                          </p:val>
                                        </p:tav>
                                        <p:tav tm="100000">
                                          <p:val>
                                            <p:strVal val="#ppt_h"/>
                                          </p:val>
                                        </p:tav>
                                      </p:tavLst>
                                    </p:anim>
                                    <p:animEffect transition="in" filter="fade">
                                      <p:cBhvr>
                                        <p:cTn id="24" dur="500"/>
                                        <p:tgtEl>
                                          <p:spTgt spid="63"/>
                                        </p:tgtEl>
                                      </p:cBhvr>
                                    </p:animEffect>
                                  </p:childTnLst>
                                </p:cTn>
                              </p:par>
                              <p:par>
                                <p:cTn id="25" presetID="53" presetClass="entr" presetSubtype="16" fill="hold" nodeType="withEffect">
                                  <p:stCondLst>
                                    <p:cond delay="0"/>
                                  </p:stCondLst>
                                  <p:childTnLst>
                                    <p:set>
                                      <p:cBhvr>
                                        <p:cTn id="26" dur="1" fill="hold">
                                          <p:stCondLst>
                                            <p:cond delay="0"/>
                                          </p:stCondLst>
                                        </p:cTn>
                                        <p:tgtEl>
                                          <p:spTgt spid="67"/>
                                        </p:tgtEl>
                                        <p:attrNameLst>
                                          <p:attrName>style.visibility</p:attrName>
                                        </p:attrNameLst>
                                      </p:cBhvr>
                                      <p:to>
                                        <p:strVal val="visible"/>
                                      </p:to>
                                    </p:set>
                                    <p:anim calcmode="lin" valueType="num">
                                      <p:cBhvr>
                                        <p:cTn id="27" dur="500" fill="hold"/>
                                        <p:tgtEl>
                                          <p:spTgt spid="67"/>
                                        </p:tgtEl>
                                        <p:attrNameLst>
                                          <p:attrName>ppt_w</p:attrName>
                                        </p:attrNameLst>
                                      </p:cBhvr>
                                      <p:tavLst>
                                        <p:tav tm="0">
                                          <p:val>
                                            <p:fltVal val="0"/>
                                          </p:val>
                                        </p:tav>
                                        <p:tav tm="100000">
                                          <p:val>
                                            <p:strVal val="#ppt_w"/>
                                          </p:val>
                                        </p:tav>
                                      </p:tavLst>
                                    </p:anim>
                                    <p:anim calcmode="lin" valueType="num">
                                      <p:cBhvr>
                                        <p:cTn id="28" dur="500" fill="hold"/>
                                        <p:tgtEl>
                                          <p:spTgt spid="67"/>
                                        </p:tgtEl>
                                        <p:attrNameLst>
                                          <p:attrName>ppt_h</p:attrName>
                                        </p:attrNameLst>
                                      </p:cBhvr>
                                      <p:tavLst>
                                        <p:tav tm="0">
                                          <p:val>
                                            <p:fltVal val="0"/>
                                          </p:val>
                                        </p:tav>
                                        <p:tav tm="100000">
                                          <p:val>
                                            <p:strVal val="#ppt_h"/>
                                          </p:val>
                                        </p:tav>
                                      </p:tavLst>
                                    </p:anim>
                                    <p:animEffect transition="in" filter="fade">
                                      <p:cBhvr>
                                        <p:cTn id="29" dur="500"/>
                                        <p:tgtEl>
                                          <p:spTgt spid="67"/>
                                        </p:tgtEl>
                                      </p:cBhvr>
                                    </p:animEffect>
                                  </p:childTnLst>
                                </p:cTn>
                              </p:par>
                              <p:par>
                                <p:cTn id="30" presetID="53" presetClass="entr" presetSubtype="16" fill="hold" nodeType="withEffect">
                                  <p:stCondLst>
                                    <p:cond delay="0"/>
                                  </p:stCondLst>
                                  <p:childTnLst>
                                    <p:set>
                                      <p:cBhvr>
                                        <p:cTn id="31" dur="1" fill="hold">
                                          <p:stCondLst>
                                            <p:cond delay="0"/>
                                          </p:stCondLst>
                                        </p:cTn>
                                        <p:tgtEl>
                                          <p:spTgt spid="64"/>
                                        </p:tgtEl>
                                        <p:attrNameLst>
                                          <p:attrName>style.visibility</p:attrName>
                                        </p:attrNameLst>
                                      </p:cBhvr>
                                      <p:to>
                                        <p:strVal val="visible"/>
                                      </p:to>
                                    </p:set>
                                    <p:anim calcmode="lin" valueType="num">
                                      <p:cBhvr>
                                        <p:cTn id="32" dur="500" fill="hold"/>
                                        <p:tgtEl>
                                          <p:spTgt spid="64"/>
                                        </p:tgtEl>
                                        <p:attrNameLst>
                                          <p:attrName>ppt_w</p:attrName>
                                        </p:attrNameLst>
                                      </p:cBhvr>
                                      <p:tavLst>
                                        <p:tav tm="0">
                                          <p:val>
                                            <p:fltVal val="0"/>
                                          </p:val>
                                        </p:tav>
                                        <p:tav tm="100000">
                                          <p:val>
                                            <p:strVal val="#ppt_w"/>
                                          </p:val>
                                        </p:tav>
                                      </p:tavLst>
                                    </p:anim>
                                    <p:anim calcmode="lin" valueType="num">
                                      <p:cBhvr>
                                        <p:cTn id="33" dur="500" fill="hold"/>
                                        <p:tgtEl>
                                          <p:spTgt spid="64"/>
                                        </p:tgtEl>
                                        <p:attrNameLst>
                                          <p:attrName>ppt_h</p:attrName>
                                        </p:attrNameLst>
                                      </p:cBhvr>
                                      <p:tavLst>
                                        <p:tav tm="0">
                                          <p:val>
                                            <p:fltVal val="0"/>
                                          </p:val>
                                        </p:tav>
                                        <p:tav tm="100000">
                                          <p:val>
                                            <p:strVal val="#ppt_h"/>
                                          </p:val>
                                        </p:tav>
                                      </p:tavLst>
                                    </p:anim>
                                    <p:animEffect transition="in" filter="fade">
                                      <p:cBhvr>
                                        <p:cTn id="34" dur="500"/>
                                        <p:tgtEl>
                                          <p:spTgt spid="64"/>
                                        </p:tgtEl>
                                      </p:cBhvr>
                                    </p:animEffect>
                                  </p:childTnLst>
                                </p:cTn>
                              </p:par>
                            </p:childTnLst>
                          </p:cTn>
                        </p:par>
                        <p:par>
                          <p:cTn id="35" fill="hold">
                            <p:stCondLst>
                              <p:cond delay="500"/>
                            </p:stCondLst>
                            <p:childTnLst>
                              <p:par>
                                <p:cTn id="36" presetID="42" presetClass="entr" presetSubtype="0" fill="hold" grpId="0" nodeType="after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anim calcmode="lin" valueType="num">
                                      <p:cBhvr>
                                        <p:cTn id="39" dur="500" fill="hold"/>
                                        <p:tgtEl>
                                          <p:spTgt spid="37"/>
                                        </p:tgtEl>
                                        <p:attrNameLst>
                                          <p:attrName>ppt_x</p:attrName>
                                        </p:attrNameLst>
                                      </p:cBhvr>
                                      <p:tavLst>
                                        <p:tav tm="0">
                                          <p:val>
                                            <p:strVal val="#ppt_x"/>
                                          </p:val>
                                        </p:tav>
                                        <p:tav tm="100000">
                                          <p:val>
                                            <p:strVal val="#ppt_x"/>
                                          </p:val>
                                        </p:tav>
                                      </p:tavLst>
                                    </p:anim>
                                    <p:anim calcmode="lin" valueType="num">
                                      <p:cBhvr>
                                        <p:cTn id="40" dur="500" fill="hold"/>
                                        <p:tgtEl>
                                          <p:spTgt spid="37"/>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500"/>
                                        <p:tgtEl>
                                          <p:spTgt spid="38"/>
                                        </p:tgtEl>
                                      </p:cBhvr>
                                    </p:animEffect>
                                    <p:anim calcmode="lin" valueType="num">
                                      <p:cBhvr>
                                        <p:cTn id="44" dur="500" fill="hold"/>
                                        <p:tgtEl>
                                          <p:spTgt spid="38"/>
                                        </p:tgtEl>
                                        <p:attrNameLst>
                                          <p:attrName>ppt_x</p:attrName>
                                        </p:attrNameLst>
                                      </p:cBhvr>
                                      <p:tavLst>
                                        <p:tav tm="0">
                                          <p:val>
                                            <p:strVal val="#ppt_x"/>
                                          </p:val>
                                        </p:tav>
                                        <p:tav tm="100000">
                                          <p:val>
                                            <p:strVal val="#ppt_x"/>
                                          </p:val>
                                        </p:tav>
                                      </p:tavLst>
                                    </p:anim>
                                    <p:anim calcmode="lin" valueType="num">
                                      <p:cBhvr>
                                        <p:cTn id="45" dur="5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fade">
                                      <p:cBhvr>
                                        <p:cTn id="48" dur="500"/>
                                        <p:tgtEl>
                                          <p:spTgt spid="40"/>
                                        </p:tgtEl>
                                      </p:cBhvr>
                                    </p:animEffect>
                                    <p:anim calcmode="lin" valueType="num">
                                      <p:cBhvr>
                                        <p:cTn id="49" dur="500" fill="hold"/>
                                        <p:tgtEl>
                                          <p:spTgt spid="40"/>
                                        </p:tgtEl>
                                        <p:attrNameLst>
                                          <p:attrName>ppt_x</p:attrName>
                                        </p:attrNameLst>
                                      </p:cBhvr>
                                      <p:tavLst>
                                        <p:tav tm="0">
                                          <p:val>
                                            <p:strVal val="#ppt_x"/>
                                          </p:val>
                                        </p:tav>
                                        <p:tav tm="100000">
                                          <p:val>
                                            <p:strVal val="#ppt_x"/>
                                          </p:val>
                                        </p:tav>
                                      </p:tavLst>
                                    </p:anim>
                                    <p:anim calcmode="lin" valueType="num">
                                      <p:cBhvr>
                                        <p:cTn id="50" dur="500" fill="hold"/>
                                        <p:tgtEl>
                                          <p:spTgt spid="40"/>
                                        </p:tgtEl>
                                        <p:attrNameLst>
                                          <p:attrName>ppt_y</p:attrName>
                                        </p:attrNameLst>
                                      </p:cBhvr>
                                      <p:tavLst>
                                        <p:tav tm="0">
                                          <p:val>
                                            <p:strVal val="#ppt_y+.1"/>
                                          </p:val>
                                        </p:tav>
                                        <p:tav tm="100000">
                                          <p:val>
                                            <p:strVal val="#ppt_y"/>
                                          </p:val>
                                        </p:tav>
                                      </p:tavLst>
                                    </p:anim>
                                  </p:childTnLst>
                                </p:cTn>
                              </p:par>
                              <p:par>
                                <p:cTn id="51" presetID="42"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anim calcmode="lin" valueType="num">
                                      <p:cBhvr>
                                        <p:cTn id="54" dur="500" fill="hold"/>
                                        <p:tgtEl>
                                          <p:spTgt spid="39"/>
                                        </p:tgtEl>
                                        <p:attrNameLst>
                                          <p:attrName>ppt_x</p:attrName>
                                        </p:attrNameLst>
                                      </p:cBhvr>
                                      <p:tavLst>
                                        <p:tav tm="0">
                                          <p:val>
                                            <p:strVal val="#ppt_x"/>
                                          </p:val>
                                        </p:tav>
                                        <p:tav tm="100000">
                                          <p:val>
                                            <p:strVal val="#ppt_x"/>
                                          </p:val>
                                        </p:tav>
                                      </p:tavLst>
                                    </p:anim>
                                    <p:anim calcmode="lin" valueType="num">
                                      <p:cBhvr>
                                        <p:cTn id="55" dur="500" fill="hold"/>
                                        <p:tgtEl>
                                          <p:spTgt spid="39"/>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2"/>
                                        </p:tgtEl>
                                        <p:attrNameLst>
                                          <p:attrName>style.visibility</p:attrName>
                                        </p:attrNameLst>
                                      </p:cBhvr>
                                      <p:to>
                                        <p:strVal val="visible"/>
                                      </p:to>
                                    </p:set>
                                    <p:animEffect transition="in" filter="fade">
                                      <p:cBhvr>
                                        <p:cTn id="58" dur="500"/>
                                        <p:tgtEl>
                                          <p:spTgt spid="42"/>
                                        </p:tgtEl>
                                      </p:cBhvr>
                                    </p:animEffect>
                                    <p:anim calcmode="lin" valueType="num">
                                      <p:cBhvr>
                                        <p:cTn id="59" dur="500" fill="hold"/>
                                        <p:tgtEl>
                                          <p:spTgt spid="42"/>
                                        </p:tgtEl>
                                        <p:attrNameLst>
                                          <p:attrName>ppt_x</p:attrName>
                                        </p:attrNameLst>
                                      </p:cBhvr>
                                      <p:tavLst>
                                        <p:tav tm="0">
                                          <p:val>
                                            <p:strVal val="#ppt_x"/>
                                          </p:val>
                                        </p:tav>
                                        <p:tav tm="100000">
                                          <p:val>
                                            <p:strVal val="#ppt_x"/>
                                          </p:val>
                                        </p:tav>
                                      </p:tavLst>
                                    </p:anim>
                                    <p:anim calcmode="lin" valueType="num">
                                      <p:cBhvr>
                                        <p:cTn id="60" dur="500" fill="hold"/>
                                        <p:tgtEl>
                                          <p:spTgt spid="42"/>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500"/>
                                        <p:tgtEl>
                                          <p:spTgt spid="41"/>
                                        </p:tgtEl>
                                      </p:cBhvr>
                                    </p:animEffect>
                                    <p:anim calcmode="lin" valueType="num">
                                      <p:cBhvr>
                                        <p:cTn id="64" dur="500" fill="hold"/>
                                        <p:tgtEl>
                                          <p:spTgt spid="41"/>
                                        </p:tgtEl>
                                        <p:attrNameLst>
                                          <p:attrName>ppt_x</p:attrName>
                                        </p:attrNameLst>
                                      </p:cBhvr>
                                      <p:tavLst>
                                        <p:tav tm="0">
                                          <p:val>
                                            <p:strVal val="#ppt_x"/>
                                          </p:val>
                                        </p:tav>
                                        <p:tav tm="100000">
                                          <p:val>
                                            <p:strVal val="#ppt_x"/>
                                          </p:val>
                                        </p:tav>
                                      </p:tavLst>
                                    </p:anim>
                                    <p:anim calcmode="lin" valueType="num">
                                      <p:cBhvr>
                                        <p:cTn id="65" dur="500" fill="hold"/>
                                        <p:tgtEl>
                                          <p:spTgt spid="41"/>
                                        </p:tgtEl>
                                        <p:attrNameLst>
                                          <p:attrName>ppt_y</p:attrName>
                                        </p:attrNameLst>
                                      </p:cBhvr>
                                      <p:tavLst>
                                        <p:tav tm="0">
                                          <p:val>
                                            <p:strVal val="#ppt_y+.1"/>
                                          </p:val>
                                        </p:tav>
                                        <p:tav tm="100000">
                                          <p:val>
                                            <p:strVal val="#ppt_y"/>
                                          </p:val>
                                        </p:tav>
                                      </p:tavLst>
                                    </p:anim>
                                  </p:childTnLst>
                                </p:cTn>
                              </p:par>
                            </p:childTnLst>
                          </p:cTn>
                        </p:par>
                        <p:par>
                          <p:cTn id="66" fill="hold">
                            <p:stCondLst>
                              <p:cond delay="1000"/>
                            </p:stCondLst>
                            <p:childTnLst>
                              <p:par>
                                <p:cTn id="67" presetID="42" presetClass="path" presetSubtype="0" accel="50000" decel="50000" fill="hold" grpId="0" nodeType="afterEffect">
                                  <p:stCondLst>
                                    <p:cond delay="0"/>
                                  </p:stCondLst>
                                  <p:childTnLst>
                                    <p:animMotion origin="layout" path="M -6.25E-7 -2.59259E-6 L 0.03294 0.00116 " pathEditMode="relative" rAng="0" ptsTypes="AA">
                                      <p:cBhvr>
                                        <p:cTn id="68" dur="2000" fill="hold"/>
                                        <p:tgtEl>
                                          <p:spTgt spid="12"/>
                                        </p:tgtEl>
                                        <p:attrNameLst>
                                          <p:attrName>ppt_x</p:attrName>
                                          <p:attrName>ppt_y</p:attrName>
                                        </p:attrNameLst>
                                      </p:cBhvr>
                                      <p:rCtr x="1641" y="46"/>
                                    </p:animMotion>
                                  </p:childTnLst>
                                </p:cTn>
                              </p:par>
                              <p:par>
                                <p:cTn id="69" presetID="42" presetClass="path" presetSubtype="0" accel="50000" decel="50000" fill="hold" grpId="0" nodeType="withEffect">
                                  <p:stCondLst>
                                    <p:cond delay="0"/>
                                  </p:stCondLst>
                                  <p:childTnLst>
                                    <p:animMotion origin="layout" path="M -6.25E-7 -2.59259E-6 L -0.0332 0.00116 " pathEditMode="relative" rAng="0" ptsTypes="AA">
                                      <p:cBhvr>
                                        <p:cTn id="70" dur="2000" fill="hold"/>
                                        <p:tgtEl>
                                          <p:spTgt spid="7"/>
                                        </p:tgtEl>
                                        <p:attrNameLst>
                                          <p:attrName>ppt_x</p:attrName>
                                          <p:attrName>ppt_y</p:attrName>
                                        </p:attrNameLst>
                                      </p:cBhvr>
                                      <p:rCtr x="-1667" y="46"/>
                                    </p:animMotion>
                                  </p:childTnLst>
                                </p:cTn>
                              </p:par>
                            </p:childTnLst>
                          </p:cTn>
                        </p:par>
                        <p:par>
                          <p:cTn id="71" fill="hold">
                            <p:stCondLst>
                              <p:cond delay="3000"/>
                            </p:stCondLst>
                            <p:childTnLst>
                              <p:par>
                                <p:cTn id="72" presetID="10" presetClass="entr" presetSubtype="0"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fade">
                                      <p:cBhvr>
                                        <p:cTn id="7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37" grpId="0"/>
      <p:bldP spid="38" grpId="0"/>
      <p:bldP spid="39" grpId="0"/>
      <p:bldP spid="40" grpId="0"/>
      <p:bldP spid="41" grpId="0"/>
      <p:bldP spid="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p:cNvSpPr/>
          <p:nvPr/>
        </p:nvSpPr>
        <p:spPr bwMode="auto">
          <a:xfrm>
            <a:off x="1837982" y="3328147"/>
            <a:ext cx="8383115" cy="2233383"/>
          </a:xfrm>
          <a:prstGeom prst="roundRect">
            <a:avLst>
              <a:gd name="adj" fmla="val 9226"/>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5" name="Rectangle 4"/>
          <p:cNvSpPr/>
          <p:nvPr/>
        </p:nvSpPr>
        <p:spPr bwMode="auto">
          <a:xfrm>
            <a:off x="1582462" y="5083584"/>
            <a:ext cx="1800980" cy="832586"/>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103" name="Rectangle 102"/>
          <p:cNvSpPr/>
          <p:nvPr/>
        </p:nvSpPr>
        <p:spPr bwMode="auto">
          <a:xfrm>
            <a:off x="2411843" y="1017863"/>
            <a:ext cx="7411865" cy="658521"/>
          </a:xfrm>
          <a:prstGeom prst="rect">
            <a:avLst/>
          </a:prstGeom>
          <a:noFill/>
          <a:ln w="10795" cap="flat" cmpd="sng" algn="ctr">
            <a:noFill/>
            <a:prstDash val="solid"/>
            <a:headEnd type="none" w="med" len="med"/>
            <a:tailEnd type="none" w="med" len="med"/>
          </a:ln>
          <a:effectLst/>
        </p:spPr>
        <p:txBody>
          <a:bodyPr vert="horz" wrap="square" lIns="89642" tIns="45720" rIns="0" bIns="45720" numCol="1" rtlCol="0" anchor="ctr" anchorCtr="0" compatLnSpc="1">
            <a:prstTxWarp prst="textNoShape">
              <a:avLst/>
            </a:prstTxWarp>
          </a:bodyPr>
          <a:lstStyle/>
          <a:p>
            <a:pPr algn="ctr" defTabSz="914102" fontAlgn="base">
              <a:spcBef>
                <a:spcPct val="0"/>
              </a:spcBef>
              <a:spcAft>
                <a:spcPct val="0"/>
              </a:spcAft>
              <a:defRPr/>
            </a:pPr>
            <a:r>
              <a:rPr lang="en-US" sz="2745" kern="0">
                <a:solidFill>
                  <a:srgbClr val="4EB1FF"/>
                </a:solidFill>
                <a:latin typeface="Segoe UI Semilight" panose="020B0402040204020203" pitchFamily="34" charset="0"/>
                <a:cs typeface="Segoe UI Semilight" panose="020B0402040204020203" pitchFamily="34" charset="0"/>
              </a:rPr>
              <a:t>Complete DevOps solution</a:t>
            </a:r>
          </a:p>
        </p:txBody>
      </p:sp>
      <p:sp>
        <p:nvSpPr>
          <p:cNvPr id="104" name="TextBox 103"/>
          <p:cNvSpPr txBox="1"/>
          <p:nvPr/>
        </p:nvSpPr>
        <p:spPr>
          <a:xfrm>
            <a:off x="2861237" y="410564"/>
            <a:ext cx="6513077" cy="859920"/>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4117">
                <a:solidFill>
                  <a:srgbClr val="FFFFFF"/>
                </a:solidFill>
                <a:latin typeface="Segoe UI Light"/>
              </a:rPr>
              <a:t>Azure DevOps</a:t>
            </a:r>
          </a:p>
        </p:txBody>
      </p:sp>
      <p:grpSp>
        <p:nvGrpSpPr>
          <p:cNvPr id="6" name="Group 5"/>
          <p:cNvGrpSpPr/>
          <p:nvPr/>
        </p:nvGrpSpPr>
        <p:grpSpPr>
          <a:xfrm>
            <a:off x="1607790" y="4274307"/>
            <a:ext cx="464635" cy="608663"/>
            <a:chOff x="1762394" y="4191759"/>
            <a:chExt cx="473952" cy="620868"/>
          </a:xfrm>
        </p:grpSpPr>
        <p:grpSp>
          <p:nvGrpSpPr>
            <p:cNvPr id="198" name="Group 126"/>
            <p:cNvGrpSpPr>
              <a:grpSpLocks noChangeAspect="1"/>
            </p:cNvGrpSpPr>
            <p:nvPr/>
          </p:nvGrpSpPr>
          <p:grpSpPr bwMode="auto">
            <a:xfrm>
              <a:off x="1789253" y="4191759"/>
              <a:ext cx="430508" cy="620868"/>
              <a:chOff x="3859" y="2080"/>
              <a:chExt cx="147" cy="212"/>
            </a:xfrm>
          </p:grpSpPr>
          <p:sp>
            <p:nvSpPr>
              <p:cNvPr id="220" name="Freeform 127"/>
              <p:cNvSpPr>
                <a:spLocks/>
              </p:cNvSpPr>
              <p:nvPr/>
            </p:nvSpPr>
            <p:spPr bwMode="auto">
              <a:xfrm>
                <a:off x="3859" y="2080"/>
                <a:ext cx="147" cy="212"/>
              </a:xfrm>
              <a:custGeom>
                <a:avLst/>
                <a:gdLst>
                  <a:gd name="T0" fmla="*/ 147 w 147"/>
                  <a:gd name="T1" fmla="*/ 48 h 212"/>
                  <a:gd name="T2" fmla="*/ 147 w 147"/>
                  <a:gd name="T3" fmla="*/ 212 h 212"/>
                  <a:gd name="T4" fmla="*/ 0 w 147"/>
                  <a:gd name="T5" fmla="*/ 212 h 212"/>
                  <a:gd name="T6" fmla="*/ 0 w 147"/>
                  <a:gd name="T7" fmla="*/ 0 h 212"/>
                  <a:gd name="T8" fmla="*/ 99 w 147"/>
                  <a:gd name="T9" fmla="*/ 0 h 212"/>
                  <a:gd name="T10" fmla="*/ 147 w 147"/>
                  <a:gd name="T11" fmla="*/ 48 h 212"/>
                </a:gdLst>
                <a:ahLst/>
                <a:cxnLst>
                  <a:cxn ang="0">
                    <a:pos x="T0" y="T1"/>
                  </a:cxn>
                  <a:cxn ang="0">
                    <a:pos x="T2" y="T3"/>
                  </a:cxn>
                  <a:cxn ang="0">
                    <a:pos x="T4" y="T5"/>
                  </a:cxn>
                  <a:cxn ang="0">
                    <a:pos x="T6" y="T7"/>
                  </a:cxn>
                  <a:cxn ang="0">
                    <a:pos x="T8" y="T9"/>
                  </a:cxn>
                  <a:cxn ang="0">
                    <a:pos x="T10" y="T11"/>
                  </a:cxn>
                </a:cxnLst>
                <a:rect l="0" t="0" r="r" b="b"/>
                <a:pathLst>
                  <a:path w="147" h="212">
                    <a:moveTo>
                      <a:pt x="147" y="48"/>
                    </a:moveTo>
                    <a:lnTo>
                      <a:pt x="147" y="212"/>
                    </a:lnTo>
                    <a:lnTo>
                      <a:pt x="0" y="212"/>
                    </a:lnTo>
                    <a:lnTo>
                      <a:pt x="0" y="0"/>
                    </a:lnTo>
                    <a:lnTo>
                      <a:pt x="99" y="0"/>
                    </a:lnTo>
                    <a:lnTo>
                      <a:pt x="147" y="48"/>
                    </a:lnTo>
                    <a:close/>
                  </a:path>
                </a:pathLst>
              </a:custGeom>
              <a:solidFill>
                <a:srgbClr val="0078D7"/>
              </a:solidFill>
              <a:ln w="28575" cap="flat" cmpd="sng" algn="ctr">
                <a:solidFill>
                  <a:srgbClr val="43A1FF"/>
                </a:solidFill>
                <a:prstDash val="solid"/>
                <a:headEnd type="none"/>
                <a:tailEnd type="none"/>
              </a:ln>
              <a:effectLs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21" name="Freeform 128"/>
              <p:cNvSpPr>
                <a:spLocks/>
              </p:cNvSpPr>
              <p:nvPr/>
            </p:nvSpPr>
            <p:spPr bwMode="auto">
              <a:xfrm>
                <a:off x="3958" y="2080"/>
                <a:ext cx="48" cy="52"/>
              </a:xfrm>
              <a:custGeom>
                <a:avLst/>
                <a:gdLst>
                  <a:gd name="T0" fmla="*/ 0 w 48"/>
                  <a:gd name="T1" fmla="*/ 0 h 52"/>
                  <a:gd name="T2" fmla="*/ 0 w 48"/>
                  <a:gd name="T3" fmla="*/ 52 h 52"/>
                  <a:gd name="T4" fmla="*/ 48 w 48"/>
                  <a:gd name="T5" fmla="*/ 52 h 52"/>
                </a:gdLst>
                <a:ahLst/>
                <a:cxnLst>
                  <a:cxn ang="0">
                    <a:pos x="T0" y="T1"/>
                  </a:cxn>
                  <a:cxn ang="0">
                    <a:pos x="T2" y="T3"/>
                  </a:cxn>
                  <a:cxn ang="0">
                    <a:pos x="T4" y="T5"/>
                  </a:cxn>
                </a:cxnLst>
                <a:rect l="0" t="0" r="r" b="b"/>
                <a:pathLst>
                  <a:path w="48" h="52">
                    <a:moveTo>
                      <a:pt x="0" y="0"/>
                    </a:moveTo>
                    <a:lnTo>
                      <a:pt x="0" y="52"/>
                    </a:lnTo>
                    <a:lnTo>
                      <a:pt x="48" y="52"/>
                    </a:lnTo>
                  </a:path>
                </a:pathLst>
              </a:custGeom>
              <a:noFill/>
              <a:ln w="28575"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sp>
          <p:nvSpPr>
            <p:cNvPr id="223" name="TextBox 222"/>
            <p:cNvSpPr txBox="1"/>
            <p:nvPr/>
          </p:nvSpPr>
          <p:spPr>
            <a:xfrm>
              <a:off x="1762394" y="4411605"/>
              <a:ext cx="473952" cy="221599"/>
            </a:xfrm>
            <a:prstGeom prst="rect">
              <a:avLst/>
            </a:prstGeom>
            <a:noFill/>
          </p:spPr>
          <p:txBody>
            <a:bodyPr wrap="square" lIns="0" tIns="0" rIns="0" bIns="0" rtlCol="0">
              <a:spAutoFit/>
            </a:bodyPr>
            <a:lstStyle/>
            <a:p>
              <a:pPr algn="ctr" defTabSz="914367">
                <a:lnSpc>
                  <a:spcPct val="90000"/>
                </a:lnSpc>
                <a:spcAft>
                  <a:spcPts val="588"/>
                </a:spcAft>
                <a:defRPr/>
              </a:pPr>
              <a:r>
                <a:rPr lang="en-US" sz="1568" spc="-147">
                  <a:solidFill>
                    <a:srgbClr val="FFFFFF"/>
                  </a:solidFill>
                  <a:latin typeface="Segoe UI Semibold" panose="020B0702040204020203" pitchFamily="34" charset="0"/>
                  <a:cs typeface="Segoe UI Semibold" panose="020B0702040204020203" pitchFamily="34" charset="0"/>
                </a:rPr>
                <a:t>&lt;//&gt;</a:t>
              </a:r>
            </a:p>
          </p:txBody>
        </p:sp>
      </p:grpSp>
      <p:grpSp>
        <p:nvGrpSpPr>
          <p:cNvPr id="14" name="Group 13"/>
          <p:cNvGrpSpPr/>
          <p:nvPr/>
        </p:nvGrpSpPr>
        <p:grpSpPr>
          <a:xfrm>
            <a:off x="822570" y="5214369"/>
            <a:ext cx="2030824" cy="1426820"/>
            <a:chOff x="963597" y="5181493"/>
            <a:chExt cx="2071546" cy="1455431"/>
          </a:xfrm>
        </p:grpSpPr>
        <p:grpSp>
          <p:nvGrpSpPr>
            <p:cNvPr id="12" name="Group 11"/>
            <p:cNvGrpSpPr/>
            <p:nvPr/>
          </p:nvGrpSpPr>
          <p:grpSpPr>
            <a:xfrm>
              <a:off x="963597" y="5181493"/>
              <a:ext cx="2071546" cy="939967"/>
              <a:chOff x="592338" y="6194759"/>
              <a:chExt cx="1341637" cy="608770"/>
            </a:xfrm>
          </p:grpSpPr>
          <p:sp>
            <p:nvSpPr>
              <p:cNvPr id="105" name="Freeform 15"/>
              <p:cNvSpPr>
                <a:spLocks noChangeAspect="1" noEditPoints="1"/>
              </p:cNvSpPr>
              <p:nvPr/>
            </p:nvSpPr>
            <p:spPr bwMode="black">
              <a:xfrm>
                <a:off x="792345" y="6260563"/>
                <a:ext cx="221351" cy="220452"/>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chemeClr val="tx1"/>
              </a:solidFill>
              <a:ln>
                <a:noFill/>
              </a:ln>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nvGrpSpPr>
              <p:cNvPr id="3" name="Group 2"/>
              <p:cNvGrpSpPr/>
              <p:nvPr/>
            </p:nvGrpSpPr>
            <p:grpSpPr>
              <a:xfrm>
                <a:off x="1518125" y="6232608"/>
                <a:ext cx="211061" cy="246757"/>
                <a:chOff x="2954338" y="5365750"/>
                <a:chExt cx="215900" cy="252413"/>
              </a:xfrm>
              <a:solidFill>
                <a:srgbClr val="268BDC"/>
              </a:solidFill>
            </p:grpSpPr>
            <p:sp>
              <p:nvSpPr>
                <p:cNvPr id="124" name="Freeform 20"/>
                <p:cNvSpPr>
                  <a:spLocks/>
                </p:cNvSpPr>
                <p:nvPr/>
              </p:nvSpPr>
              <p:spPr bwMode="auto">
                <a:xfrm>
                  <a:off x="2954338" y="5424488"/>
                  <a:ext cx="215900" cy="193675"/>
                </a:xfrm>
                <a:custGeom>
                  <a:avLst/>
                  <a:gdLst>
                    <a:gd name="T0" fmla="*/ 99 w 117"/>
                    <a:gd name="T1" fmla="*/ 40 h 105"/>
                    <a:gd name="T2" fmla="*/ 114 w 117"/>
                    <a:gd name="T3" fmla="*/ 14 h 105"/>
                    <a:gd name="T4" fmla="*/ 89 w 117"/>
                    <a:gd name="T5" fmla="*/ 1 h 105"/>
                    <a:gd name="T6" fmla="*/ 63 w 117"/>
                    <a:gd name="T7" fmla="*/ 7 h 105"/>
                    <a:gd name="T8" fmla="*/ 40 w 117"/>
                    <a:gd name="T9" fmla="*/ 1 h 105"/>
                    <a:gd name="T10" fmla="*/ 12 w 117"/>
                    <a:gd name="T11" fmla="*/ 18 h 105"/>
                    <a:gd name="T12" fmla="*/ 20 w 117"/>
                    <a:gd name="T13" fmla="*/ 87 h 105"/>
                    <a:gd name="T14" fmla="*/ 42 w 117"/>
                    <a:gd name="T15" fmla="*/ 105 h 105"/>
                    <a:gd name="T16" fmla="*/ 64 w 117"/>
                    <a:gd name="T17" fmla="*/ 99 h 105"/>
                    <a:gd name="T18" fmla="*/ 87 w 117"/>
                    <a:gd name="T19" fmla="*/ 104 h 105"/>
                    <a:gd name="T20" fmla="*/ 108 w 117"/>
                    <a:gd name="T21" fmla="*/ 88 h 105"/>
                    <a:gd name="T22" fmla="*/ 117 w 117"/>
                    <a:gd name="T23" fmla="*/ 68 h 105"/>
                    <a:gd name="T24" fmla="*/ 99 w 117"/>
                    <a:gd name="T25" fmla="*/ 4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7" h="105">
                      <a:moveTo>
                        <a:pt x="99" y="40"/>
                      </a:moveTo>
                      <a:cubicBezTo>
                        <a:pt x="99" y="23"/>
                        <a:pt x="113" y="15"/>
                        <a:pt x="114" y="14"/>
                      </a:cubicBezTo>
                      <a:cubicBezTo>
                        <a:pt x="106" y="3"/>
                        <a:pt x="93" y="1"/>
                        <a:pt x="89" y="1"/>
                      </a:cubicBezTo>
                      <a:cubicBezTo>
                        <a:pt x="78" y="0"/>
                        <a:pt x="68" y="7"/>
                        <a:pt x="63" y="7"/>
                      </a:cubicBezTo>
                      <a:cubicBezTo>
                        <a:pt x="57" y="7"/>
                        <a:pt x="49" y="1"/>
                        <a:pt x="40" y="1"/>
                      </a:cubicBezTo>
                      <a:cubicBezTo>
                        <a:pt x="28" y="1"/>
                        <a:pt x="18" y="8"/>
                        <a:pt x="12" y="18"/>
                      </a:cubicBezTo>
                      <a:cubicBezTo>
                        <a:pt x="0" y="39"/>
                        <a:pt x="9" y="70"/>
                        <a:pt x="20" y="87"/>
                      </a:cubicBezTo>
                      <a:cubicBezTo>
                        <a:pt x="26" y="96"/>
                        <a:pt x="33" y="105"/>
                        <a:pt x="42" y="105"/>
                      </a:cubicBezTo>
                      <a:cubicBezTo>
                        <a:pt x="51" y="104"/>
                        <a:pt x="54" y="99"/>
                        <a:pt x="64" y="99"/>
                      </a:cubicBezTo>
                      <a:cubicBezTo>
                        <a:pt x="75" y="99"/>
                        <a:pt x="78" y="105"/>
                        <a:pt x="87" y="104"/>
                      </a:cubicBezTo>
                      <a:cubicBezTo>
                        <a:pt x="96" y="104"/>
                        <a:pt x="102" y="96"/>
                        <a:pt x="108" y="88"/>
                      </a:cubicBezTo>
                      <a:cubicBezTo>
                        <a:pt x="115" y="78"/>
                        <a:pt x="117" y="69"/>
                        <a:pt x="117" y="68"/>
                      </a:cubicBezTo>
                      <a:cubicBezTo>
                        <a:pt x="117" y="68"/>
                        <a:pt x="99" y="61"/>
                        <a:pt x="99" y="4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sp>
              <p:nvSpPr>
                <p:cNvPr id="128" name="Freeform 21"/>
                <p:cNvSpPr>
                  <a:spLocks/>
                </p:cNvSpPr>
                <p:nvPr/>
              </p:nvSpPr>
              <p:spPr bwMode="auto">
                <a:xfrm>
                  <a:off x="3067050" y="5365750"/>
                  <a:ext cx="52387" cy="58737"/>
                </a:xfrm>
                <a:custGeom>
                  <a:avLst/>
                  <a:gdLst>
                    <a:gd name="T0" fmla="*/ 21 w 29"/>
                    <a:gd name="T1" fmla="*/ 22 h 32"/>
                    <a:gd name="T2" fmla="*/ 28 w 29"/>
                    <a:gd name="T3" fmla="*/ 0 h 32"/>
                    <a:gd name="T4" fmla="*/ 8 w 29"/>
                    <a:gd name="T5" fmla="*/ 10 h 32"/>
                    <a:gd name="T6" fmla="*/ 1 w 29"/>
                    <a:gd name="T7" fmla="*/ 31 h 32"/>
                    <a:gd name="T8" fmla="*/ 21 w 29"/>
                    <a:gd name="T9" fmla="*/ 22 h 32"/>
                  </a:gdLst>
                  <a:ahLst/>
                  <a:cxnLst>
                    <a:cxn ang="0">
                      <a:pos x="T0" y="T1"/>
                    </a:cxn>
                    <a:cxn ang="0">
                      <a:pos x="T2" y="T3"/>
                    </a:cxn>
                    <a:cxn ang="0">
                      <a:pos x="T4" y="T5"/>
                    </a:cxn>
                    <a:cxn ang="0">
                      <a:pos x="T6" y="T7"/>
                    </a:cxn>
                    <a:cxn ang="0">
                      <a:pos x="T8" y="T9"/>
                    </a:cxn>
                  </a:cxnLst>
                  <a:rect l="0" t="0" r="r" b="b"/>
                  <a:pathLst>
                    <a:path w="29" h="32">
                      <a:moveTo>
                        <a:pt x="21" y="22"/>
                      </a:moveTo>
                      <a:cubicBezTo>
                        <a:pt x="26" y="16"/>
                        <a:pt x="29" y="8"/>
                        <a:pt x="28" y="0"/>
                      </a:cubicBezTo>
                      <a:cubicBezTo>
                        <a:pt x="21" y="0"/>
                        <a:pt x="13" y="4"/>
                        <a:pt x="8" y="10"/>
                      </a:cubicBezTo>
                      <a:cubicBezTo>
                        <a:pt x="3" y="15"/>
                        <a:pt x="0" y="23"/>
                        <a:pt x="1" y="31"/>
                      </a:cubicBezTo>
                      <a:cubicBezTo>
                        <a:pt x="8" y="32"/>
                        <a:pt x="16" y="27"/>
                        <a:pt x="21" y="22"/>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ysClr val="windowText" lastClr="000000"/>
                    </a:solidFill>
                    <a:latin typeface="Segoe UI Semilight"/>
                  </a:endParaRPr>
                </a:p>
              </p:txBody>
            </p:sp>
          </p:grpSp>
          <p:grpSp>
            <p:nvGrpSpPr>
              <p:cNvPr id="121" name="Group 4"/>
              <p:cNvGrpSpPr>
                <a:grpSpLocks noChangeAspect="1"/>
              </p:cNvGrpSpPr>
              <p:nvPr/>
            </p:nvGrpSpPr>
            <p:grpSpPr bwMode="auto">
              <a:xfrm>
                <a:off x="592338" y="6195507"/>
                <a:ext cx="618114" cy="608022"/>
                <a:chOff x="3794" y="2083"/>
                <a:chExt cx="245" cy="241"/>
              </a:xfrm>
            </p:grpSpPr>
            <p:sp>
              <p:nvSpPr>
                <p:cNvPr id="122" name="Rectangle 121"/>
                <p:cNvSpPr>
                  <a:spLocks noChangeArrowheads="1"/>
                </p:cNvSpPr>
                <p:nvPr/>
              </p:nvSpPr>
              <p:spPr bwMode="auto">
                <a:xfrm>
                  <a:off x="3794" y="2083"/>
                  <a:ext cx="245" cy="138"/>
                </a:xfrm>
                <a:prstGeom prst="rect">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3"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5" name="Line 7"/>
                <p:cNvSpPr>
                  <a:spLocks noChangeShapeType="1"/>
                </p:cNvSpPr>
                <p:nvPr/>
              </p:nvSpPr>
              <p:spPr bwMode="auto">
                <a:xfrm>
                  <a:off x="3917" y="2221"/>
                  <a:ext cx="0" cy="36"/>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126" name="Line 8"/>
                <p:cNvSpPr>
                  <a:spLocks noChangeShapeType="1"/>
                </p:cNvSpPr>
                <p:nvPr/>
              </p:nvSpPr>
              <p:spPr bwMode="auto">
                <a:xfrm>
                  <a:off x="3873" y="2255"/>
                  <a:ext cx="86" cy="0"/>
                </a:xfrm>
                <a:prstGeom prst="line">
                  <a:avLst/>
                </a:prstGeom>
                <a:noFill/>
                <a:ln w="25400">
                  <a:solidFill>
                    <a:srgbClr val="43A1FF"/>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nvGrpSpPr>
              <p:cNvPr id="243" name="Group 4"/>
              <p:cNvGrpSpPr>
                <a:grpSpLocks noChangeAspect="1"/>
              </p:cNvGrpSpPr>
              <p:nvPr/>
            </p:nvGrpSpPr>
            <p:grpSpPr bwMode="auto">
              <a:xfrm>
                <a:off x="1315861" y="6194759"/>
                <a:ext cx="618114" cy="608022"/>
                <a:chOff x="3794" y="2083"/>
                <a:chExt cx="245" cy="241"/>
              </a:xfrm>
            </p:grpSpPr>
            <p:sp>
              <p:nvSpPr>
                <p:cNvPr id="244" name="Rectangle 243"/>
                <p:cNvSpPr>
                  <a:spLocks noChangeArrowheads="1"/>
                </p:cNvSpPr>
                <p:nvPr/>
              </p:nvSpPr>
              <p:spPr bwMode="auto">
                <a:xfrm>
                  <a:off x="3794" y="2083"/>
                  <a:ext cx="245" cy="138"/>
                </a:xfrm>
                <a:prstGeom prst="rect">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5" name="Freeform 6"/>
                <p:cNvSpPr>
                  <a:spLocks/>
                </p:cNvSpPr>
                <p:nvPr/>
              </p:nvSpPr>
              <p:spPr bwMode="auto">
                <a:xfrm>
                  <a:off x="3801" y="2287"/>
                  <a:ext cx="231" cy="37"/>
                </a:xfrm>
                <a:custGeom>
                  <a:avLst/>
                  <a:gdLst>
                    <a:gd name="T0" fmla="*/ 26 w 231"/>
                    <a:gd name="T1" fmla="*/ 0 h 37"/>
                    <a:gd name="T2" fmla="*/ 205 w 231"/>
                    <a:gd name="T3" fmla="*/ 0 h 37"/>
                    <a:gd name="T4" fmla="*/ 231 w 231"/>
                    <a:gd name="T5" fmla="*/ 37 h 37"/>
                    <a:gd name="T6" fmla="*/ 0 w 231"/>
                    <a:gd name="T7" fmla="*/ 37 h 37"/>
                    <a:gd name="T8" fmla="*/ 26 w 231"/>
                    <a:gd name="T9" fmla="*/ 0 h 37"/>
                  </a:gdLst>
                  <a:ahLst/>
                  <a:cxnLst>
                    <a:cxn ang="0">
                      <a:pos x="T0" y="T1"/>
                    </a:cxn>
                    <a:cxn ang="0">
                      <a:pos x="T2" y="T3"/>
                    </a:cxn>
                    <a:cxn ang="0">
                      <a:pos x="T4" y="T5"/>
                    </a:cxn>
                    <a:cxn ang="0">
                      <a:pos x="T6" y="T7"/>
                    </a:cxn>
                    <a:cxn ang="0">
                      <a:pos x="T8" y="T9"/>
                    </a:cxn>
                  </a:cxnLst>
                  <a:rect l="0" t="0" r="r" b="b"/>
                  <a:pathLst>
                    <a:path w="231" h="37">
                      <a:moveTo>
                        <a:pt x="26" y="0"/>
                      </a:moveTo>
                      <a:lnTo>
                        <a:pt x="205" y="0"/>
                      </a:lnTo>
                      <a:lnTo>
                        <a:pt x="231" y="37"/>
                      </a:lnTo>
                      <a:lnTo>
                        <a:pt x="0" y="37"/>
                      </a:lnTo>
                      <a:lnTo>
                        <a:pt x="26" y="0"/>
                      </a:lnTo>
                      <a:close/>
                    </a:path>
                  </a:pathLst>
                </a:cu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6" name="Line 7"/>
                <p:cNvSpPr>
                  <a:spLocks noChangeShapeType="1"/>
                </p:cNvSpPr>
                <p:nvPr/>
              </p:nvSpPr>
              <p:spPr bwMode="auto">
                <a:xfrm>
                  <a:off x="3917" y="2221"/>
                  <a:ext cx="0" cy="36"/>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247" name="Line 8"/>
                <p:cNvSpPr>
                  <a:spLocks noChangeShapeType="1"/>
                </p:cNvSpPr>
                <p:nvPr/>
              </p:nvSpPr>
              <p:spPr bwMode="auto">
                <a:xfrm>
                  <a:off x="3873" y="2255"/>
                  <a:ext cx="86" cy="0"/>
                </a:xfrm>
                <a:prstGeom prst="line">
                  <a:avLst/>
                </a:prstGeom>
                <a:noFill/>
                <a:ln w="25400" cap="flat" cmpd="sng" algn="ctr">
                  <a:solidFill>
                    <a:srgbClr val="43A1FF"/>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sp>
          <p:nvSpPr>
            <p:cNvPr id="426" name="TextBox 425"/>
            <p:cNvSpPr txBox="1"/>
            <p:nvPr/>
          </p:nvSpPr>
          <p:spPr>
            <a:xfrm>
              <a:off x="1169858" y="6277787"/>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Developers</a:t>
              </a:r>
            </a:p>
          </p:txBody>
        </p:sp>
      </p:grpSp>
      <p:grpSp>
        <p:nvGrpSpPr>
          <p:cNvPr id="20" name="Group 19"/>
          <p:cNvGrpSpPr/>
          <p:nvPr/>
        </p:nvGrpSpPr>
        <p:grpSpPr>
          <a:xfrm>
            <a:off x="5321118" y="2173716"/>
            <a:ext cx="2072900" cy="1901214"/>
            <a:chOff x="5427817" y="2079869"/>
            <a:chExt cx="2114466" cy="1939337"/>
          </a:xfrm>
        </p:grpSpPr>
        <p:sp>
          <p:nvSpPr>
            <p:cNvPr id="107" name="Rectangle 106"/>
            <p:cNvSpPr/>
            <p:nvPr/>
          </p:nvSpPr>
          <p:spPr bwMode="auto">
            <a:xfrm>
              <a:off x="7340564" y="3152312"/>
              <a:ext cx="201719"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116" name="Group 115"/>
            <p:cNvGrpSpPr/>
            <p:nvPr/>
          </p:nvGrpSpPr>
          <p:grpSpPr>
            <a:xfrm flipH="1">
              <a:off x="7225968" y="3200423"/>
              <a:ext cx="159659" cy="192169"/>
              <a:chOff x="5265245" y="1996829"/>
              <a:chExt cx="172626" cy="207776"/>
            </a:xfrm>
          </p:grpSpPr>
          <p:cxnSp>
            <p:nvCxnSpPr>
              <p:cNvPr id="117" name="Straight Connector 11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5427817" y="2079869"/>
              <a:ext cx="1513663" cy="1939337"/>
              <a:chOff x="5585664" y="2079869"/>
              <a:chExt cx="1513663" cy="1939337"/>
            </a:xfrm>
          </p:grpSpPr>
          <p:sp>
            <p:nvSpPr>
              <p:cNvPr id="403" name="TextBox 402"/>
              <p:cNvSpPr txBox="1"/>
              <p:nvPr/>
            </p:nvSpPr>
            <p:spPr>
              <a:xfrm>
                <a:off x="5628205" y="2079869"/>
                <a:ext cx="1426812"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Test Cloud</a:t>
                </a:r>
              </a:p>
            </p:txBody>
          </p:sp>
          <p:sp>
            <p:nvSpPr>
              <p:cNvPr id="404" name="Rounded Rectangle 112"/>
              <p:cNvSpPr/>
              <p:nvPr/>
            </p:nvSpPr>
            <p:spPr>
              <a:xfrm>
                <a:off x="5585664" y="2510832"/>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ctr" anchorCtr="0" forceAA="0" compatLnSpc="1">
                <a:prstTxWarp prst="textNoShape">
                  <a:avLst/>
                </a:prstTxWarp>
                <a:noAutofit/>
              </a:bodyPr>
              <a:lstStyle/>
              <a:p>
                <a:pPr algn="ctr" defTabSz="896386">
                  <a:defRPr/>
                </a:pPr>
                <a:endParaRPr lang="en-US" sz="1100" kern="0">
                  <a:solidFill>
                    <a:srgbClr val="FFFFFF"/>
                  </a:solidFill>
                  <a:latin typeface="Segoe UI"/>
                </a:endParaRPr>
              </a:p>
            </p:txBody>
          </p:sp>
          <p:sp>
            <p:nvSpPr>
              <p:cNvPr id="405" name="Oval 120"/>
              <p:cNvSpPr>
                <a:spLocks noChangeArrowheads="1"/>
              </p:cNvSpPr>
              <p:nvPr/>
            </p:nvSpPr>
            <p:spPr bwMode="auto">
              <a:xfrm>
                <a:off x="6093600" y="2888595"/>
                <a:ext cx="523368" cy="519100"/>
              </a:xfrm>
              <a:prstGeom prst="ellips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6" name="Line 123"/>
              <p:cNvSpPr>
                <a:spLocks noChangeShapeType="1"/>
              </p:cNvSpPr>
              <p:nvPr/>
            </p:nvSpPr>
            <p:spPr bwMode="auto">
              <a:xfrm>
                <a:off x="6356479" y="2892685"/>
                <a:ext cx="0" cy="57409"/>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8" name="Line 121"/>
              <p:cNvSpPr>
                <a:spLocks noChangeShapeType="1"/>
              </p:cNvSpPr>
              <p:nvPr/>
            </p:nvSpPr>
            <p:spPr bwMode="auto">
              <a:xfrm flipH="1">
                <a:off x="6411165" y="3010603"/>
                <a:ext cx="81329" cy="83721"/>
              </a:xfrm>
              <a:prstGeom prst="line">
                <a:avLst/>
              </a:prstGeom>
              <a:noFill/>
              <a:ln w="254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09" name="Freeform 5"/>
              <p:cNvSpPr>
                <a:spLocks noEditPoints="1"/>
              </p:cNvSpPr>
              <p:nvPr/>
            </p:nvSpPr>
            <p:spPr bwMode="auto">
              <a:xfrm rot="10800000">
                <a:off x="5856537" y="3183849"/>
                <a:ext cx="1015447" cy="418419"/>
              </a:xfrm>
              <a:custGeom>
                <a:avLst/>
                <a:gdLst>
                  <a:gd name="T0" fmla="*/ 263 w 2693"/>
                  <a:gd name="T1" fmla="*/ 599 h 1103"/>
                  <a:gd name="T2" fmla="*/ 263 w 2693"/>
                  <a:gd name="T3" fmla="*/ 599 h 1103"/>
                  <a:gd name="T4" fmla="*/ 26 w 2693"/>
                  <a:gd name="T5" fmla="*/ 836 h 1103"/>
                  <a:gd name="T6" fmla="*/ 263 w 2693"/>
                  <a:gd name="T7" fmla="*/ 1076 h 1103"/>
                  <a:gd name="T8" fmla="*/ 850 w 2693"/>
                  <a:gd name="T9" fmla="*/ 1076 h 1103"/>
                  <a:gd name="T10" fmla="*/ 879 w 2693"/>
                  <a:gd name="T11" fmla="*/ 1076 h 1103"/>
                  <a:gd name="T12" fmla="*/ 896 w 2693"/>
                  <a:gd name="T13" fmla="*/ 1076 h 1103"/>
                  <a:gd name="T14" fmla="*/ 2502 w 2693"/>
                  <a:gd name="T15" fmla="*/ 1076 h 1103"/>
                  <a:gd name="T16" fmla="*/ 2666 w 2693"/>
                  <a:gd name="T17" fmla="*/ 912 h 1103"/>
                  <a:gd name="T18" fmla="*/ 2502 w 2693"/>
                  <a:gd name="T19" fmla="*/ 748 h 1103"/>
                  <a:gd name="T20" fmla="*/ 2501 w 2693"/>
                  <a:gd name="T21" fmla="*/ 749 h 1103"/>
                  <a:gd name="T22" fmla="*/ 2496 w 2693"/>
                  <a:gd name="T23" fmla="*/ 749 h 1103"/>
                  <a:gd name="T24" fmla="*/ 2478 w 2693"/>
                  <a:gd name="T25" fmla="*/ 750 h 1103"/>
                  <a:gd name="T26" fmla="*/ 2483 w 2693"/>
                  <a:gd name="T27" fmla="*/ 732 h 1103"/>
                  <a:gd name="T28" fmla="*/ 2496 w 2693"/>
                  <a:gd name="T29" fmla="*/ 637 h 1103"/>
                  <a:gd name="T30" fmla="*/ 2143 w 2693"/>
                  <a:gd name="T31" fmla="*/ 284 h 1103"/>
                  <a:gd name="T32" fmla="*/ 1904 w 2693"/>
                  <a:gd name="T33" fmla="*/ 377 h 1103"/>
                  <a:gd name="T34" fmla="*/ 1888 w 2693"/>
                  <a:gd name="T35" fmla="*/ 392 h 1103"/>
                  <a:gd name="T36" fmla="*/ 1882 w 2693"/>
                  <a:gd name="T37" fmla="*/ 371 h 1103"/>
                  <a:gd name="T38" fmla="*/ 1431 w 2693"/>
                  <a:gd name="T39" fmla="*/ 25 h 1103"/>
                  <a:gd name="T40" fmla="*/ 965 w 2693"/>
                  <a:gd name="T41" fmla="*/ 450 h 1103"/>
                  <a:gd name="T42" fmla="*/ 964 w 2693"/>
                  <a:gd name="T43" fmla="*/ 465 h 1103"/>
                  <a:gd name="T44" fmla="*/ 949 w 2693"/>
                  <a:gd name="T45" fmla="*/ 462 h 1103"/>
                  <a:gd name="T46" fmla="*/ 938 w 2693"/>
                  <a:gd name="T47" fmla="*/ 460 h 1103"/>
                  <a:gd name="T48" fmla="*/ 934 w 2693"/>
                  <a:gd name="T49" fmla="*/ 459 h 1103"/>
                  <a:gd name="T50" fmla="*/ 931 w 2693"/>
                  <a:gd name="T51" fmla="*/ 457 h 1103"/>
                  <a:gd name="T52" fmla="*/ 692 w 2693"/>
                  <a:gd name="T53" fmla="*/ 363 h 1103"/>
                  <a:gd name="T54" fmla="*/ 357 w 2693"/>
                  <a:gd name="T55" fmla="*/ 604 h 1103"/>
                  <a:gd name="T56" fmla="*/ 353 w 2693"/>
                  <a:gd name="T57" fmla="*/ 616 h 1103"/>
                  <a:gd name="T58" fmla="*/ 340 w 2693"/>
                  <a:gd name="T59" fmla="*/ 612 h 1103"/>
                  <a:gd name="T60" fmla="*/ 263 w 2693"/>
                  <a:gd name="T61" fmla="*/ 599 h 1103"/>
                  <a:gd name="T62" fmla="*/ 864 w 2693"/>
                  <a:gd name="T63" fmla="*/ 1103 h 1103"/>
                  <a:gd name="T64" fmla="*/ 864 w 2693"/>
                  <a:gd name="T65" fmla="*/ 1103 h 1103"/>
                  <a:gd name="T66" fmla="*/ 848 w 2693"/>
                  <a:gd name="T67" fmla="*/ 1102 h 1103"/>
                  <a:gd name="T68" fmla="*/ 263 w 2693"/>
                  <a:gd name="T69" fmla="*/ 1102 h 1103"/>
                  <a:gd name="T70" fmla="*/ 0 w 2693"/>
                  <a:gd name="T71" fmla="*/ 836 h 1103"/>
                  <a:gd name="T72" fmla="*/ 263 w 2693"/>
                  <a:gd name="T73" fmla="*/ 572 h 1103"/>
                  <a:gd name="T74" fmla="*/ 336 w 2693"/>
                  <a:gd name="T75" fmla="*/ 583 h 1103"/>
                  <a:gd name="T76" fmla="*/ 692 w 2693"/>
                  <a:gd name="T77" fmla="*/ 336 h 1103"/>
                  <a:gd name="T78" fmla="*/ 940 w 2693"/>
                  <a:gd name="T79" fmla="*/ 430 h 1103"/>
                  <a:gd name="T80" fmla="*/ 1431 w 2693"/>
                  <a:gd name="T81" fmla="*/ 0 h 1103"/>
                  <a:gd name="T82" fmla="*/ 1902 w 2693"/>
                  <a:gd name="T83" fmla="*/ 343 h 1103"/>
                  <a:gd name="T84" fmla="*/ 2143 w 2693"/>
                  <a:gd name="T85" fmla="*/ 257 h 1103"/>
                  <a:gd name="T86" fmla="*/ 2523 w 2693"/>
                  <a:gd name="T87" fmla="*/ 637 h 1103"/>
                  <a:gd name="T88" fmla="*/ 2513 w 2693"/>
                  <a:gd name="T89" fmla="*/ 722 h 1103"/>
                  <a:gd name="T90" fmla="*/ 2693 w 2693"/>
                  <a:gd name="T91" fmla="*/ 912 h 1103"/>
                  <a:gd name="T92" fmla="*/ 2502 w 2693"/>
                  <a:gd name="T93" fmla="*/ 1102 h 1103"/>
                  <a:gd name="T94" fmla="*/ 896 w 2693"/>
                  <a:gd name="T95" fmla="*/ 1102 h 1103"/>
                  <a:gd name="T96" fmla="*/ 880 w 2693"/>
                  <a:gd name="T97" fmla="*/ 1103 h 1103"/>
                  <a:gd name="T98" fmla="*/ 864 w 2693"/>
                  <a:gd name="T99" fmla="*/ 1103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693" h="1103">
                    <a:moveTo>
                      <a:pt x="263" y="599"/>
                    </a:moveTo>
                    <a:lnTo>
                      <a:pt x="263" y="599"/>
                    </a:lnTo>
                    <a:cubicBezTo>
                      <a:pt x="132" y="599"/>
                      <a:pt x="26" y="705"/>
                      <a:pt x="26" y="836"/>
                    </a:cubicBezTo>
                    <a:cubicBezTo>
                      <a:pt x="26" y="968"/>
                      <a:pt x="132" y="1076"/>
                      <a:pt x="263" y="1076"/>
                    </a:cubicBezTo>
                    <a:lnTo>
                      <a:pt x="850" y="1076"/>
                    </a:lnTo>
                    <a:cubicBezTo>
                      <a:pt x="859" y="1077"/>
                      <a:pt x="869" y="1077"/>
                      <a:pt x="879" y="1076"/>
                    </a:cubicBezTo>
                    <a:cubicBezTo>
                      <a:pt x="885" y="1076"/>
                      <a:pt x="890" y="1076"/>
                      <a:pt x="896" y="1076"/>
                    </a:cubicBezTo>
                    <a:lnTo>
                      <a:pt x="2502" y="1076"/>
                    </a:lnTo>
                    <a:cubicBezTo>
                      <a:pt x="2593" y="1076"/>
                      <a:pt x="2666" y="1002"/>
                      <a:pt x="2666" y="912"/>
                    </a:cubicBezTo>
                    <a:cubicBezTo>
                      <a:pt x="2666" y="822"/>
                      <a:pt x="2593" y="748"/>
                      <a:pt x="2502" y="748"/>
                    </a:cubicBezTo>
                    <a:cubicBezTo>
                      <a:pt x="2502" y="748"/>
                      <a:pt x="2501" y="748"/>
                      <a:pt x="2501" y="749"/>
                    </a:cubicBezTo>
                    <a:cubicBezTo>
                      <a:pt x="2499" y="749"/>
                      <a:pt x="2498" y="749"/>
                      <a:pt x="2496" y="749"/>
                    </a:cubicBezTo>
                    <a:lnTo>
                      <a:pt x="2478" y="750"/>
                    </a:lnTo>
                    <a:lnTo>
                      <a:pt x="2483" y="732"/>
                    </a:lnTo>
                    <a:cubicBezTo>
                      <a:pt x="2492" y="701"/>
                      <a:pt x="2496" y="669"/>
                      <a:pt x="2496" y="637"/>
                    </a:cubicBezTo>
                    <a:cubicBezTo>
                      <a:pt x="2496" y="442"/>
                      <a:pt x="2338" y="284"/>
                      <a:pt x="2143" y="284"/>
                    </a:cubicBezTo>
                    <a:cubicBezTo>
                      <a:pt x="2054" y="284"/>
                      <a:pt x="1969" y="317"/>
                      <a:pt x="1904" y="377"/>
                    </a:cubicBezTo>
                    <a:lnTo>
                      <a:pt x="1888" y="392"/>
                    </a:lnTo>
                    <a:lnTo>
                      <a:pt x="1882" y="371"/>
                    </a:lnTo>
                    <a:cubicBezTo>
                      <a:pt x="1827" y="167"/>
                      <a:pt x="1641" y="25"/>
                      <a:pt x="1431" y="25"/>
                    </a:cubicBezTo>
                    <a:cubicBezTo>
                      <a:pt x="1188" y="25"/>
                      <a:pt x="987" y="208"/>
                      <a:pt x="965" y="450"/>
                    </a:cubicBezTo>
                    <a:lnTo>
                      <a:pt x="964" y="465"/>
                    </a:lnTo>
                    <a:lnTo>
                      <a:pt x="949" y="462"/>
                    </a:lnTo>
                    <a:cubicBezTo>
                      <a:pt x="945" y="461"/>
                      <a:pt x="942" y="461"/>
                      <a:pt x="938" y="460"/>
                    </a:cubicBezTo>
                    <a:lnTo>
                      <a:pt x="934" y="459"/>
                    </a:lnTo>
                    <a:lnTo>
                      <a:pt x="931" y="457"/>
                    </a:lnTo>
                    <a:cubicBezTo>
                      <a:pt x="865" y="396"/>
                      <a:pt x="780" y="363"/>
                      <a:pt x="692" y="363"/>
                    </a:cubicBezTo>
                    <a:cubicBezTo>
                      <a:pt x="540" y="363"/>
                      <a:pt x="405" y="460"/>
                      <a:pt x="357" y="604"/>
                    </a:cubicBezTo>
                    <a:lnTo>
                      <a:pt x="353" y="616"/>
                    </a:lnTo>
                    <a:lnTo>
                      <a:pt x="340" y="612"/>
                    </a:lnTo>
                    <a:cubicBezTo>
                      <a:pt x="315" y="603"/>
                      <a:pt x="289" y="599"/>
                      <a:pt x="263" y="599"/>
                    </a:cubicBezTo>
                    <a:close/>
                    <a:moveTo>
                      <a:pt x="864" y="1103"/>
                    </a:moveTo>
                    <a:lnTo>
                      <a:pt x="864" y="1103"/>
                    </a:lnTo>
                    <a:cubicBezTo>
                      <a:pt x="859" y="1103"/>
                      <a:pt x="853" y="1103"/>
                      <a:pt x="848" y="1102"/>
                    </a:cubicBezTo>
                    <a:lnTo>
                      <a:pt x="263" y="1102"/>
                    </a:lnTo>
                    <a:cubicBezTo>
                      <a:pt x="118" y="1102"/>
                      <a:pt x="0" y="983"/>
                      <a:pt x="0" y="836"/>
                    </a:cubicBezTo>
                    <a:cubicBezTo>
                      <a:pt x="0" y="690"/>
                      <a:pt x="118" y="572"/>
                      <a:pt x="263" y="572"/>
                    </a:cubicBezTo>
                    <a:cubicBezTo>
                      <a:pt x="288" y="572"/>
                      <a:pt x="312" y="576"/>
                      <a:pt x="336" y="583"/>
                    </a:cubicBezTo>
                    <a:cubicBezTo>
                      <a:pt x="392" y="435"/>
                      <a:pt x="533" y="336"/>
                      <a:pt x="692" y="336"/>
                    </a:cubicBezTo>
                    <a:cubicBezTo>
                      <a:pt x="783" y="336"/>
                      <a:pt x="871" y="369"/>
                      <a:pt x="940" y="430"/>
                    </a:cubicBezTo>
                    <a:cubicBezTo>
                      <a:pt x="972" y="183"/>
                      <a:pt x="1180" y="0"/>
                      <a:pt x="1431" y="0"/>
                    </a:cubicBezTo>
                    <a:cubicBezTo>
                      <a:pt x="1646" y="0"/>
                      <a:pt x="1837" y="139"/>
                      <a:pt x="1902" y="343"/>
                    </a:cubicBezTo>
                    <a:cubicBezTo>
                      <a:pt x="1970" y="288"/>
                      <a:pt x="2055" y="257"/>
                      <a:pt x="2143" y="257"/>
                    </a:cubicBezTo>
                    <a:cubicBezTo>
                      <a:pt x="2352" y="257"/>
                      <a:pt x="2523" y="428"/>
                      <a:pt x="2523" y="637"/>
                    </a:cubicBezTo>
                    <a:cubicBezTo>
                      <a:pt x="2523" y="665"/>
                      <a:pt x="2520" y="694"/>
                      <a:pt x="2513" y="722"/>
                    </a:cubicBezTo>
                    <a:cubicBezTo>
                      <a:pt x="2613" y="728"/>
                      <a:pt x="2693" y="811"/>
                      <a:pt x="2693" y="912"/>
                    </a:cubicBezTo>
                    <a:cubicBezTo>
                      <a:pt x="2693" y="1017"/>
                      <a:pt x="2607" y="1102"/>
                      <a:pt x="2502" y="1102"/>
                    </a:cubicBezTo>
                    <a:lnTo>
                      <a:pt x="896" y="1102"/>
                    </a:lnTo>
                    <a:cubicBezTo>
                      <a:pt x="891" y="1102"/>
                      <a:pt x="886" y="1103"/>
                      <a:pt x="880" y="1103"/>
                    </a:cubicBezTo>
                    <a:cubicBezTo>
                      <a:pt x="875" y="1103"/>
                      <a:pt x="870" y="1103"/>
                      <a:pt x="864" y="1103"/>
                    </a:cubicBezTo>
                    <a:close/>
                  </a:path>
                </a:pathLst>
              </a:custGeom>
              <a:solidFill>
                <a:srgbClr val="268BDC"/>
              </a:solidFill>
              <a:ln w="15875">
                <a:solidFill>
                  <a:schemeClr val="tx1"/>
                </a:solid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sp>
            <p:nvSpPr>
              <p:cNvPr id="410" name="Oval 119"/>
              <p:cNvSpPr>
                <a:spLocks noChangeArrowheads="1"/>
              </p:cNvSpPr>
              <p:nvPr/>
            </p:nvSpPr>
            <p:spPr bwMode="auto">
              <a:xfrm>
                <a:off x="6313423" y="3108676"/>
                <a:ext cx="81329" cy="81329"/>
              </a:xfrm>
              <a:prstGeom prst="ellipse">
                <a:avLst/>
              </a:prstGeom>
              <a:solidFill>
                <a:srgbClr val="0078D7"/>
              </a:solidFill>
              <a:ln w="25400">
                <a:solidFill>
                  <a:schemeClr val="tx1"/>
                </a:solidFill>
                <a:headEnd type="none"/>
                <a:tailEnd type="none"/>
              </a:ln>
              <a:extLst/>
            </p:spPr>
            <p:style>
              <a:lnRef idx="1">
                <a:schemeClr val="accent1"/>
              </a:lnRef>
              <a:fillRef idx="0">
                <a:schemeClr val="accent1"/>
              </a:fillRef>
              <a:effectRef idx="0">
                <a:schemeClr val="accent1"/>
              </a:effectRef>
              <a:fontRef idx="minor">
                <a:schemeClr val="tx1"/>
              </a:fontRef>
            </p:style>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15" name="Group 14"/>
          <p:cNvGrpSpPr/>
          <p:nvPr/>
        </p:nvGrpSpPr>
        <p:grpSpPr>
          <a:xfrm>
            <a:off x="1042899" y="2173716"/>
            <a:ext cx="2238255" cy="1901214"/>
            <a:chOff x="1063810" y="2079869"/>
            <a:chExt cx="2283137" cy="1939337"/>
          </a:xfrm>
        </p:grpSpPr>
        <p:sp>
          <p:nvSpPr>
            <p:cNvPr id="109" name="Rectangle 108"/>
            <p:cNvSpPr/>
            <p:nvPr/>
          </p:nvSpPr>
          <p:spPr bwMode="auto">
            <a:xfrm>
              <a:off x="3131146" y="3152312"/>
              <a:ext cx="215801"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73" name="Group 272"/>
            <p:cNvGrpSpPr/>
            <p:nvPr/>
          </p:nvGrpSpPr>
          <p:grpSpPr>
            <a:xfrm flipH="1">
              <a:off x="3017801" y="3200423"/>
              <a:ext cx="159659" cy="192169"/>
              <a:chOff x="5265245" y="1996829"/>
              <a:chExt cx="172626" cy="207776"/>
            </a:xfrm>
          </p:grpSpPr>
          <p:cxnSp>
            <p:nvCxnSpPr>
              <p:cNvPr id="277" name="Straight Connector 2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78" name="Straight Connector 2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1063810" y="2079869"/>
              <a:ext cx="1659024" cy="1939337"/>
              <a:chOff x="1746116" y="2391154"/>
              <a:chExt cx="1659024" cy="1939337"/>
            </a:xfrm>
          </p:grpSpPr>
          <p:sp>
            <p:nvSpPr>
              <p:cNvPr id="71" name="TextBox 70"/>
              <p:cNvSpPr txBox="1"/>
              <p:nvPr/>
            </p:nvSpPr>
            <p:spPr>
              <a:xfrm>
                <a:off x="1746116" y="2391154"/>
                <a:ext cx="1659024" cy="35913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Code Repository</a:t>
                </a:r>
              </a:p>
            </p:txBody>
          </p:sp>
          <p:sp>
            <p:nvSpPr>
              <p:cNvPr id="75" name="Rounded Rectangle 110"/>
              <p:cNvSpPr/>
              <p:nvPr/>
            </p:nvSpPr>
            <p:spPr>
              <a:xfrm>
                <a:off x="1818797"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4" name="Group 3"/>
              <p:cNvGrpSpPr/>
              <p:nvPr/>
            </p:nvGrpSpPr>
            <p:grpSpPr>
              <a:xfrm>
                <a:off x="2255588" y="3252870"/>
                <a:ext cx="640080" cy="640080"/>
                <a:chOff x="2258967" y="3252870"/>
                <a:chExt cx="640080" cy="640080"/>
              </a:xfrm>
            </p:grpSpPr>
            <p:sp>
              <p:nvSpPr>
                <p:cNvPr id="224" name="Rectangle: Rounded Corners 223"/>
                <p:cNvSpPr/>
                <p:nvPr/>
              </p:nvSpPr>
              <p:spPr bwMode="auto">
                <a:xfrm>
                  <a:off x="2258967" y="372128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5" name="Oval 224"/>
                <p:cNvSpPr/>
                <p:nvPr/>
              </p:nvSpPr>
              <p:spPr bwMode="auto">
                <a:xfrm>
                  <a:off x="2326107" y="378319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6" name="Rectangle: Rounded Corners 225"/>
                <p:cNvSpPr/>
                <p:nvPr/>
              </p:nvSpPr>
              <p:spPr bwMode="auto">
                <a:xfrm>
                  <a:off x="2258967" y="3487079"/>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27" name="Oval 226"/>
                <p:cNvSpPr/>
                <p:nvPr/>
              </p:nvSpPr>
              <p:spPr bwMode="auto">
                <a:xfrm>
                  <a:off x="2326107" y="3548987"/>
                  <a:ext cx="63287" cy="62233"/>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0" name="Rectangle: Rounded Corners 229"/>
                <p:cNvSpPr/>
                <p:nvPr/>
              </p:nvSpPr>
              <p:spPr bwMode="auto">
                <a:xfrm>
                  <a:off x="2258967" y="3252870"/>
                  <a:ext cx="640080" cy="171661"/>
                </a:xfrm>
                <a:prstGeom prst="roundRect">
                  <a:avLst/>
                </a:prstGeom>
                <a:no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sp>
              <p:nvSpPr>
                <p:cNvPr id="232" name="Oval 231"/>
                <p:cNvSpPr/>
                <p:nvPr/>
              </p:nvSpPr>
              <p:spPr bwMode="auto">
                <a:xfrm>
                  <a:off x="2326107" y="3314778"/>
                  <a:ext cx="63287" cy="62232"/>
                </a:xfrm>
                <a:prstGeom prst="ellipse">
                  <a:avLst/>
                </a:prstGeom>
                <a:solidFill>
                  <a:srgbClr val="268B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grpSp>
      </p:grpSp>
      <p:grpSp>
        <p:nvGrpSpPr>
          <p:cNvPr id="19" name="Group 18"/>
          <p:cNvGrpSpPr/>
          <p:nvPr/>
        </p:nvGrpSpPr>
        <p:grpSpPr>
          <a:xfrm>
            <a:off x="3205912" y="2173716"/>
            <a:ext cx="2100377" cy="1899579"/>
            <a:chOff x="3270197" y="2079869"/>
            <a:chExt cx="2142494" cy="1937670"/>
          </a:xfrm>
        </p:grpSpPr>
        <p:sp>
          <p:nvSpPr>
            <p:cNvPr id="7" name="Rectangle 6"/>
            <p:cNvSpPr/>
            <p:nvPr/>
          </p:nvSpPr>
          <p:spPr bwMode="auto">
            <a:xfrm>
              <a:off x="5266553" y="3152312"/>
              <a:ext cx="146138"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239" name="Group 238"/>
            <p:cNvGrpSpPr/>
            <p:nvPr/>
          </p:nvGrpSpPr>
          <p:grpSpPr>
            <a:xfrm flipH="1">
              <a:off x="5137048" y="3200424"/>
              <a:ext cx="159659" cy="192169"/>
              <a:chOff x="5265245" y="1996829"/>
              <a:chExt cx="172626" cy="207776"/>
            </a:xfrm>
          </p:grpSpPr>
          <p:cxnSp>
            <p:nvCxnSpPr>
              <p:cNvPr id="241" name="Straight Connector 240"/>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2" name="Group 391"/>
            <p:cNvGrpSpPr/>
            <p:nvPr/>
          </p:nvGrpSpPr>
          <p:grpSpPr>
            <a:xfrm>
              <a:off x="3270197" y="2079869"/>
              <a:ext cx="1564684" cy="1937670"/>
              <a:chOff x="4222525" y="2391155"/>
              <a:chExt cx="1564684" cy="1937670"/>
            </a:xfrm>
          </p:grpSpPr>
          <p:sp>
            <p:nvSpPr>
              <p:cNvPr id="393" name="TextBox 392"/>
              <p:cNvSpPr txBox="1"/>
              <p:nvPr/>
            </p:nvSpPr>
            <p:spPr>
              <a:xfrm>
                <a:off x="4222525" y="2391155"/>
                <a:ext cx="1564684" cy="316661"/>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Build + Deploy</a:t>
                </a:r>
              </a:p>
            </p:txBody>
          </p:sp>
          <p:sp>
            <p:nvSpPr>
              <p:cNvPr id="394" name="Rounded Rectangle 111"/>
              <p:cNvSpPr/>
              <p:nvPr/>
            </p:nvSpPr>
            <p:spPr>
              <a:xfrm>
                <a:off x="4248036" y="2820451"/>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FFFFFF"/>
                  </a:solidFill>
                  <a:latin typeface="Segoe UI"/>
                </a:endParaRPr>
              </a:p>
            </p:txBody>
          </p:sp>
          <p:grpSp>
            <p:nvGrpSpPr>
              <p:cNvPr id="395" name="Group 227"/>
              <p:cNvGrpSpPr>
                <a:grpSpLocks noChangeAspect="1"/>
              </p:cNvGrpSpPr>
              <p:nvPr/>
            </p:nvGrpSpPr>
            <p:grpSpPr bwMode="auto">
              <a:xfrm>
                <a:off x="4740917" y="3282163"/>
                <a:ext cx="546340" cy="548640"/>
                <a:chOff x="6144" y="2405"/>
                <a:chExt cx="237" cy="238"/>
              </a:xfrm>
            </p:grpSpPr>
            <p:sp>
              <p:nvSpPr>
                <p:cNvPr id="396" name="Oval 228"/>
                <p:cNvSpPr>
                  <a:spLocks noChangeArrowheads="1"/>
                </p:cNvSpPr>
                <p:nvPr/>
              </p:nvSpPr>
              <p:spPr bwMode="auto">
                <a:xfrm>
                  <a:off x="6203" y="2463"/>
                  <a:ext cx="118" cy="119"/>
                </a:xfrm>
                <a:prstGeom prst="ellipse">
                  <a:avLst/>
                </a:pr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sp>
              <p:nvSpPr>
                <p:cNvPr id="397" name="Freeform 229"/>
                <p:cNvSpPr>
                  <a:spLocks/>
                </p:cNvSpPr>
                <p:nvPr/>
              </p:nvSpPr>
              <p:spPr bwMode="auto">
                <a:xfrm>
                  <a:off x="6144" y="2405"/>
                  <a:ext cx="237" cy="238"/>
                </a:xfrm>
                <a:custGeom>
                  <a:avLst/>
                  <a:gdLst>
                    <a:gd name="T0" fmla="*/ 298 w 327"/>
                    <a:gd name="T1" fmla="*/ 162 h 327"/>
                    <a:gd name="T2" fmla="*/ 295 w 327"/>
                    <a:gd name="T3" fmla="*/ 135 h 327"/>
                    <a:gd name="T4" fmla="*/ 327 w 327"/>
                    <a:gd name="T5" fmla="*/ 117 h 327"/>
                    <a:gd name="T6" fmla="*/ 286 w 327"/>
                    <a:gd name="T7" fmla="*/ 46 h 327"/>
                    <a:gd name="T8" fmla="*/ 256 w 327"/>
                    <a:gd name="T9" fmla="*/ 64 h 327"/>
                    <a:gd name="T10" fmla="*/ 205 w 327"/>
                    <a:gd name="T11" fmla="*/ 33 h 327"/>
                    <a:gd name="T12" fmla="*/ 205 w 327"/>
                    <a:gd name="T13" fmla="*/ 0 h 327"/>
                    <a:gd name="T14" fmla="*/ 124 w 327"/>
                    <a:gd name="T15" fmla="*/ 0 h 327"/>
                    <a:gd name="T16" fmla="*/ 124 w 327"/>
                    <a:gd name="T17" fmla="*/ 31 h 327"/>
                    <a:gd name="T18" fmla="*/ 68 w 327"/>
                    <a:gd name="T19" fmla="*/ 64 h 327"/>
                    <a:gd name="T20" fmla="*/ 41 w 327"/>
                    <a:gd name="T21" fmla="*/ 48 h 327"/>
                    <a:gd name="T22" fmla="*/ 0 w 327"/>
                    <a:gd name="T23" fmla="*/ 119 h 327"/>
                    <a:gd name="T24" fmla="*/ 29 w 327"/>
                    <a:gd name="T25" fmla="*/ 135 h 327"/>
                    <a:gd name="T26" fmla="*/ 26 w 327"/>
                    <a:gd name="T27" fmla="*/ 162 h 327"/>
                    <a:gd name="T28" fmla="*/ 30 w 327"/>
                    <a:gd name="T29" fmla="*/ 194 h 327"/>
                    <a:gd name="T30" fmla="*/ 3 w 327"/>
                    <a:gd name="T31" fmla="*/ 210 h 327"/>
                    <a:gd name="T32" fmla="*/ 43 w 327"/>
                    <a:gd name="T33" fmla="*/ 280 h 327"/>
                    <a:gd name="T34" fmla="*/ 72 w 327"/>
                    <a:gd name="T35" fmla="*/ 264 h 327"/>
                    <a:gd name="T36" fmla="*/ 124 w 327"/>
                    <a:gd name="T37" fmla="*/ 292 h 327"/>
                    <a:gd name="T38" fmla="*/ 124 w 327"/>
                    <a:gd name="T39" fmla="*/ 327 h 327"/>
                    <a:gd name="T40" fmla="*/ 205 w 327"/>
                    <a:gd name="T41" fmla="*/ 327 h 327"/>
                    <a:gd name="T42" fmla="*/ 205 w 327"/>
                    <a:gd name="T43" fmla="*/ 291 h 327"/>
                    <a:gd name="T44" fmla="*/ 252 w 327"/>
                    <a:gd name="T45" fmla="*/ 264 h 327"/>
                    <a:gd name="T46" fmla="*/ 283 w 327"/>
                    <a:gd name="T47" fmla="*/ 282 h 327"/>
                    <a:gd name="T48" fmla="*/ 324 w 327"/>
                    <a:gd name="T49" fmla="*/ 212 h 327"/>
                    <a:gd name="T50" fmla="*/ 294 w 327"/>
                    <a:gd name="T51" fmla="*/ 194 h 327"/>
                    <a:gd name="T52" fmla="*/ 298 w 327"/>
                    <a:gd name="T5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7" h="327">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25400" cap="flat" cmpd="sng" algn="ctr">
                  <a:solidFill>
                    <a:schemeClr val="tx1"/>
                  </a:solidFill>
                  <a:prstDash val="solid"/>
                  <a:headEnd type="none"/>
                  <a:tailEnd type="none"/>
                </a:ln>
                <a:effectLst/>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505050"/>
                    </a:solidFill>
                    <a:latin typeface="Segoe UI"/>
                  </a:endParaRPr>
                </a:p>
              </p:txBody>
            </p:sp>
          </p:grpSp>
        </p:grpSp>
      </p:grpSp>
      <p:grpSp>
        <p:nvGrpSpPr>
          <p:cNvPr id="21" name="Group 20"/>
          <p:cNvGrpSpPr/>
          <p:nvPr/>
        </p:nvGrpSpPr>
        <p:grpSpPr>
          <a:xfrm>
            <a:off x="7291793" y="2173716"/>
            <a:ext cx="2201528" cy="1901213"/>
            <a:chOff x="7438008" y="2079869"/>
            <a:chExt cx="2245673" cy="1939336"/>
          </a:xfrm>
        </p:grpSpPr>
        <p:sp>
          <p:nvSpPr>
            <p:cNvPr id="108" name="Rectangle 107"/>
            <p:cNvSpPr/>
            <p:nvPr/>
          </p:nvSpPr>
          <p:spPr bwMode="auto">
            <a:xfrm>
              <a:off x="9532024" y="3152312"/>
              <a:ext cx="151657" cy="212758"/>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Segoe UI"/>
              </a:endParaRPr>
            </a:p>
          </p:txBody>
        </p:sp>
        <p:grpSp>
          <p:nvGrpSpPr>
            <p:cNvPr id="375" name="Group 374"/>
            <p:cNvGrpSpPr/>
            <p:nvPr/>
          </p:nvGrpSpPr>
          <p:grpSpPr>
            <a:xfrm flipH="1">
              <a:off x="9386296" y="3201614"/>
              <a:ext cx="159659" cy="192169"/>
              <a:chOff x="5265245" y="1996829"/>
              <a:chExt cx="172626" cy="207776"/>
            </a:xfrm>
          </p:grpSpPr>
          <p:cxnSp>
            <p:nvCxnSpPr>
              <p:cNvPr id="377" name="Straight Connector 376"/>
              <p:cNvCxnSpPr/>
              <p:nvPr/>
            </p:nvCxnSpPr>
            <p:spPr>
              <a:xfrm rot="18900000" flipH="1">
                <a:off x="5265245" y="1996829"/>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rot="2700000">
                <a:off x="5265245" y="2118292"/>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98" name="Group 397"/>
            <p:cNvGrpSpPr/>
            <p:nvPr/>
          </p:nvGrpSpPr>
          <p:grpSpPr>
            <a:xfrm>
              <a:off x="7438008" y="2079869"/>
              <a:ext cx="1734012" cy="1939336"/>
              <a:chOff x="9179595" y="2391155"/>
              <a:chExt cx="1734012" cy="1939336"/>
            </a:xfrm>
          </p:grpSpPr>
          <p:sp>
            <p:nvSpPr>
              <p:cNvPr id="399" name="TextBox 398"/>
              <p:cNvSpPr txBox="1"/>
              <p:nvPr/>
            </p:nvSpPr>
            <p:spPr>
              <a:xfrm>
                <a:off x="9179595" y="2391155"/>
                <a:ext cx="1734012"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User Beta Testing</a:t>
                </a:r>
              </a:p>
            </p:txBody>
          </p:sp>
          <p:sp>
            <p:nvSpPr>
              <p:cNvPr id="400" name="Rounded Rectangle 122"/>
              <p:cNvSpPr/>
              <p:nvPr/>
            </p:nvSpPr>
            <p:spPr>
              <a:xfrm>
                <a:off x="9267812" y="2822117"/>
                <a:ext cx="1546467"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sp>
            <p:nvSpPr>
              <p:cNvPr id="401" name="Freeform 5"/>
              <p:cNvSpPr>
                <a:spLocks noEditPoints="1"/>
              </p:cNvSpPr>
              <p:nvPr/>
            </p:nvSpPr>
            <p:spPr bwMode="auto">
              <a:xfrm>
                <a:off x="9581966" y="3181786"/>
                <a:ext cx="929270" cy="762000"/>
              </a:xfrm>
              <a:custGeom>
                <a:avLst/>
                <a:gdLst>
                  <a:gd name="T0" fmla="*/ 116 w 128"/>
                  <a:gd name="T1" fmla="*/ 36 h 104"/>
                  <a:gd name="T2" fmla="*/ 124 w 128"/>
                  <a:gd name="T3" fmla="*/ 20 h 104"/>
                  <a:gd name="T4" fmla="*/ 104 w 128"/>
                  <a:gd name="T5" fmla="*/ 0 h 104"/>
                  <a:gd name="T6" fmla="*/ 84 w 128"/>
                  <a:gd name="T7" fmla="*/ 20 h 104"/>
                  <a:gd name="T8" fmla="*/ 92 w 128"/>
                  <a:gd name="T9" fmla="*/ 36 h 104"/>
                  <a:gd name="T10" fmla="*/ 84 w 128"/>
                  <a:gd name="T11" fmla="*/ 43 h 104"/>
                  <a:gd name="T12" fmla="*/ 64 w 128"/>
                  <a:gd name="T13" fmla="*/ 32 h 104"/>
                  <a:gd name="T14" fmla="*/ 44 w 128"/>
                  <a:gd name="T15" fmla="*/ 43 h 104"/>
                  <a:gd name="T16" fmla="*/ 36 w 128"/>
                  <a:gd name="T17" fmla="*/ 36 h 104"/>
                  <a:gd name="T18" fmla="*/ 44 w 128"/>
                  <a:gd name="T19" fmla="*/ 20 h 104"/>
                  <a:gd name="T20" fmla="*/ 24 w 128"/>
                  <a:gd name="T21" fmla="*/ 0 h 104"/>
                  <a:gd name="T22" fmla="*/ 4 w 128"/>
                  <a:gd name="T23" fmla="*/ 20 h 104"/>
                  <a:gd name="T24" fmla="*/ 12 w 128"/>
                  <a:gd name="T25" fmla="*/ 36 h 104"/>
                  <a:gd name="T26" fmla="*/ 0 w 128"/>
                  <a:gd name="T27" fmla="*/ 56 h 104"/>
                  <a:gd name="T28" fmla="*/ 8 w 128"/>
                  <a:gd name="T29" fmla="*/ 56 h 104"/>
                  <a:gd name="T30" fmla="*/ 24 w 128"/>
                  <a:gd name="T31" fmla="*/ 40 h 104"/>
                  <a:gd name="T32" fmla="*/ 40 w 128"/>
                  <a:gd name="T33" fmla="*/ 56 h 104"/>
                  <a:gd name="T34" fmla="*/ 50 w 128"/>
                  <a:gd name="T35" fmla="*/ 75 h 104"/>
                  <a:gd name="T36" fmla="*/ 32 w 128"/>
                  <a:gd name="T37" fmla="*/ 104 h 104"/>
                  <a:gd name="T38" fmla="*/ 40 w 128"/>
                  <a:gd name="T39" fmla="*/ 104 h 104"/>
                  <a:gd name="T40" fmla="*/ 64 w 128"/>
                  <a:gd name="T41" fmla="*/ 80 h 104"/>
                  <a:gd name="T42" fmla="*/ 88 w 128"/>
                  <a:gd name="T43" fmla="*/ 104 h 104"/>
                  <a:gd name="T44" fmla="*/ 96 w 128"/>
                  <a:gd name="T45" fmla="*/ 104 h 104"/>
                  <a:gd name="T46" fmla="*/ 78 w 128"/>
                  <a:gd name="T47" fmla="*/ 75 h 104"/>
                  <a:gd name="T48" fmla="*/ 88 w 128"/>
                  <a:gd name="T49" fmla="*/ 56 h 104"/>
                  <a:gd name="T50" fmla="*/ 104 w 128"/>
                  <a:gd name="T51" fmla="*/ 40 h 104"/>
                  <a:gd name="T52" fmla="*/ 120 w 128"/>
                  <a:gd name="T53" fmla="*/ 56 h 104"/>
                  <a:gd name="T54" fmla="*/ 128 w 128"/>
                  <a:gd name="T55" fmla="*/ 56 h 104"/>
                  <a:gd name="T56" fmla="*/ 116 w 128"/>
                  <a:gd name="T57" fmla="*/ 36 h 104"/>
                  <a:gd name="T58" fmla="*/ 24 w 128"/>
                  <a:gd name="T59" fmla="*/ 32 h 104"/>
                  <a:gd name="T60" fmla="*/ 12 w 128"/>
                  <a:gd name="T61" fmla="*/ 20 h 104"/>
                  <a:gd name="T62" fmla="*/ 24 w 128"/>
                  <a:gd name="T63" fmla="*/ 8 h 104"/>
                  <a:gd name="T64" fmla="*/ 36 w 128"/>
                  <a:gd name="T65" fmla="*/ 20 h 104"/>
                  <a:gd name="T66" fmla="*/ 24 w 128"/>
                  <a:gd name="T67" fmla="*/ 32 h 104"/>
                  <a:gd name="T68" fmla="*/ 64 w 128"/>
                  <a:gd name="T69" fmla="*/ 72 h 104"/>
                  <a:gd name="T70" fmla="*/ 48 w 128"/>
                  <a:gd name="T71" fmla="*/ 56 h 104"/>
                  <a:gd name="T72" fmla="*/ 64 w 128"/>
                  <a:gd name="T73" fmla="*/ 40 h 104"/>
                  <a:gd name="T74" fmla="*/ 80 w 128"/>
                  <a:gd name="T75" fmla="*/ 56 h 104"/>
                  <a:gd name="T76" fmla="*/ 64 w 128"/>
                  <a:gd name="T77" fmla="*/ 72 h 104"/>
                  <a:gd name="T78" fmla="*/ 104 w 128"/>
                  <a:gd name="T79" fmla="*/ 32 h 104"/>
                  <a:gd name="T80" fmla="*/ 92 w 128"/>
                  <a:gd name="T81" fmla="*/ 20 h 104"/>
                  <a:gd name="T82" fmla="*/ 104 w 128"/>
                  <a:gd name="T83" fmla="*/ 8 h 104"/>
                  <a:gd name="T84" fmla="*/ 116 w 128"/>
                  <a:gd name="T85" fmla="*/ 20 h 104"/>
                  <a:gd name="T86" fmla="*/ 104 w 128"/>
                  <a:gd name="T87" fmla="*/ 3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8" h="104">
                    <a:moveTo>
                      <a:pt x="116" y="36"/>
                    </a:moveTo>
                    <a:cubicBezTo>
                      <a:pt x="121" y="32"/>
                      <a:pt x="124" y="26"/>
                      <a:pt x="124" y="20"/>
                    </a:cubicBezTo>
                    <a:cubicBezTo>
                      <a:pt x="124" y="9"/>
                      <a:pt x="115" y="0"/>
                      <a:pt x="104" y="0"/>
                    </a:cubicBezTo>
                    <a:cubicBezTo>
                      <a:pt x="93" y="0"/>
                      <a:pt x="84" y="9"/>
                      <a:pt x="84" y="20"/>
                    </a:cubicBezTo>
                    <a:cubicBezTo>
                      <a:pt x="84" y="26"/>
                      <a:pt x="87" y="32"/>
                      <a:pt x="92" y="36"/>
                    </a:cubicBezTo>
                    <a:cubicBezTo>
                      <a:pt x="89" y="37"/>
                      <a:pt x="86" y="40"/>
                      <a:pt x="84" y="43"/>
                    </a:cubicBezTo>
                    <a:cubicBezTo>
                      <a:pt x="80" y="36"/>
                      <a:pt x="72" y="32"/>
                      <a:pt x="64" y="32"/>
                    </a:cubicBezTo>
                    <a:cubicBezTo>
                      <a:pt x="56" y="32"/>
                      <a:pt x="48" y="36"/>
                      <a:pt x="44" y="43"/>
                    </a:cubicBezTo>
                    <a:cubicBezTo>
                      <a:pt x="42" y="40"/>
                      <a:pt x="39" y="37"/>
                      <a:pt x="36" y="36"/>
                    </a:cubicBezTo>
                    <a:cubicBezTo>
                      <a:pt x="41" y="32"/>
                      <a:pt x="44" y="26"/>
                      <a:pt x="44" y="20"/>
                    </a:cubicBezTo>
                    <a:cubicBezTo>
                      <a:pt x="44" y="9"/>
                      <a:pt x="35" y="0"/>
                      <a:pt x="24" y="0"/>
                    </a:cubicBezTo>
                    <a:cubicBezTo>
                      <a:pt x="13" y="0"/>
                      <a:pt x="4" y="9"/>
                      <a:pt x="4" y="20"/>
                    </a:cubicBezTo>
                    <a:cubicBezTo>
                      <a:pt x="4" y="26"/>
                      <a:pt x="7" y="32"/>
                      <a:pt x="12" y="36"/>
                    </a:cubicBezTo>
                    <a:cubicBezTo>
                      <a:pt x="5" y="40"/>
                      <a:pt x="0" y="47"/>
                      <a:pt x="0" y="56"/>
                    </a:cubicBezTo>
                    <a:cubicBezTo>
                      <a:pt x="8" y="56"/>
                      <a:pt x="8" y="56"/>
                      <a:pt x="8" y="56"/>
                    </a:cubicBezTo>
                    <a:cubicBezTo>
                      <a:pt x="8" y="47"/>
                      <a:pt x="15" y="40"/>
                      <a:pt x="24" y="40"/>
                    </a:cubicBezTo>
                    <a:cubicBezTo>
                      <a:pt x="33" y="40"/>
                      <a:pt x="40" y="47"/>
                      <a:pt x="40" y="56"/>
                    </a:cubicBezTo>
                    <a:cubicBezTo>
                      <a:pt x="40" y="64"/>
                      <a:pt x="44" y="71"/>
                      <a:pt x="50" y="75"/>
                    </a:cubicBezTo>
                    <a:cubicBezTo>
                      <a:pt x="39" y="81"/>
                      <a:pt x="32" y="91"/>
                      <a:pt x="32" y="104"/>
                    </a:cubicBezTo>
                    <a:cubicBezTo>
                      <a:pt x="40" y="104"/>
                      <a:pt x="40" y="104"/>
                      <a:pt x="40" y="104"/>
                    </a:cubicBezTo>
                    <a:cubicBezTo>
                      <a:pt x="40" y="91"/>
                      <a:pt x="51" y="80"/>
                      <a:pt x="64" y="80"/>
                    </a:cubicBezTo>
                    <a:cubicBezTo>
                      <a:pt x="77" y="80"/>
                      <a:pt x="88" y="91"/>
                      <a:pt x="88" y="104"/>
                    </a:cubicBezTo>
                    <a:cubicBezTo>
                      <a:pt x="96" y="104"/>
                      <a:pt x="96" y="104"/>
                      <a:pt x="96" y="104"/>
                    </a:cubicBezTo>
                    <a:cubicBezTo>
                      <a:pt x="96" y="91"/>
                      <a:pt x="89" y="81"/>
                      <a:pt x="78" y="75"/>
                    </a:cubicBezTo>
                    <a:cubicBezTo>
                      <a:pt x="84" y="71"/>
                      <a:pt x="88" y="64"/>
                      <a:pt x="88" y="56"/>
                    </a:cubicBezTo>
                    <a:cubicBezTo>
                      <a:pt x="88" y="47"/>
                      <a:pt x="95" y="40"/>
                      <a:pt x="104" y="40"/>
                    </a:cubicBezTo>
                    <a:cubicBezTo>
                      <a:pt x="113" y="40"/>
                      <a:pt x="120" y="47"/>
                      <a:pt x="120" y="56"/>
                    </a:cubicBezTo>
                    <a:cubicBezTo>
                      <a:pt x="128" y="56"/>
                      <a:pt x="128" y="56"/>
                      <a:pt x="128" y="56"/>
                    </a:cubicBezTo>
                    <a:cubicBezTo>
                      <a:pt x="128" y="47"/>
                      <a:pt x="123" y="40"/>
                      <a:pt x="116" y="36"/>
                    </a:cubicBezTo>
                    <a:close/>
                    <a:moveTo>
                      <a:pt x="24" y="32"/>
                    </a:moveTo>
                    <a:cubicBezTo>
                      <a:pt x="17" y="32"/>
                      <a:pt x="12" y="27"/>
                      <a:pt x="12" y="20"/>
                    </a:cubicBezTo>
                    <a:cubicBezTo>
                      <a:pt x="12" y="13"/>
                      <a:pt x="17" y="8"/>
                      <a:pt x="24" y="8"/>
                    </a:cubicBezTo>
                    <a:cubicBezTo>
                      <a:pt x="31" y="8"/>
                      <a:pt x="36" y="13"/>
                      <a:pt x="36" y="20"/>
                    </a:cubicBezTo>
                    <a:cubicBezTo>
                      <a:pt x="36" y="27"/>
                      <a:pt x="31" y="32"/>
                      <a:pt x="24" y="32"/>
                    </a:cubicBezTo>
                    <a:close/>
                    <a:moveTo>
                      <a:pt x="64" y="72"/>
                    </a:moveTo>
                    <a:cubicBezTo>
                      <a:pt x="55" y="72"/>
                      <a:pt x="48" y="65"/>
                      <a:pt x="48" y="56"/>
                    </a:cubicBezTo>
                    <a:cubicBezTo>
                      <a:pt x="48" y="47"/>
                      <a:pt x="55" y="40"/>
                      <a:pt x="64" y="40"/>
                    </a:cubicBezTo>
                    <a:cubicBezTo>
                      <a:pt x="73" y="40"/>
                      <a:pt x="80" y="47"/>
                      <a:pt x="80" y="56"/>
                    </a:cubicBezTo>
                    <a:cubicBezTo>
                      <a:pt x="80" y="65"/>
                      <a:pt x="73" y="72"/>
                      <a:pt x="64" y="72"/>
                    </a:cubicBezTo>
                    <a:close/>
                    <a:moveTo>
                      <a:pt x="104" y="32"/>
                    </a:moveTo>
                    <a:cubicBezTo>
                      <a:pt x="97" y="32"/>
                      <a:pt x="92" y="27"/>
                      <a:pt x="92" y="20"/>
                    </a:cubicBezTo>
                    <a:cubicBezTo>
                      <a:pt x="92" y="13"/>
                      <a:pt x="97" y="8"/>
                      <a:pt x="104" y="8"/>
                    </a:cubicBezTo>
                    <a:cubicBezTo>
                      <a:pt x="111" y="8"/>
                      <a:pt x="116" y="13"/>
                      <a:pt x="116" y="20"/>
                    </a:cubicBezTo>
                    <a:cubicBezTo>
                      <a:pt x="116" y="27"/>
                      <a:pt x="111" y="32"/>
                      <a:pt x="104" y="32"/>
                    </a:cubicBezTo>
                    <a:close/>
                  </a:path>
                </a:pathLst>
              </a:custGeom>
              <a:solidFill>
                <a:schemeClr val="tx1"/>
              </a:solidFill>
              <a:ln w="28575" cap="sq">
                <a:solidFill>
                  <a:srgbClr val="0078D7"/>
                </a:solidFill>
                <a:miter lim="800000"/>
              </a:ln>
            </p:spPr>
            <p:txBody>
              <a:bodyPr vert="horz" wrap="square" lIns="89642" tIns="44821" rIns="89642" bIns="44821" numCol="1" anchor="t" anchorCtr="0" compatLnSpc="1">
                <a:prstTxWarp prst="textNoShape">
                  <a:avLst/>
                </a:prstTxWarp>
              </a:bodyPr>
              <a:lstStyle/>
              <a:p>
                <a:pPr defTabSz="914367">
                  <a:defRPr/>
                </a:pPr>
                <a:endParaRPr lang="en-US" sz="1765">
                  <a:solidFill>
                    <a:srgbClr val="FFFFFF"/>
                  </a:solidFill>
                  <a:latin typeface="Segoe UI"/>
                </a:endParaRPr>
              </a:p>
            </p:txBody>
          </p:sp>
        </p:grpSp>
      </p:grpSp>
      <p:grpSp>
        <p:nvGrpSpPr>
          <p:cNvPr id="23" name="Group 22"/>
          <p:cNvGrpSpPr/>
          <p:nvPr/>
        </p:nvGrpSpPr>
        <p:grpSpPr>
          <a:xfrm>
            <a:off x="3356596" y="2173717"/>
            <a:ext cx="7856017" cy="3441243"/>
            <a:chOff x="3423902" y="2079869"/>
            <a:chExt cx="8013546" cy="3510247"/>
          </a:xfrm>
        </p:grpSpPr>
        <p:grpSp>
          <p:nvGrpSpPr>
            <p:cNvPr id="379" name="Group 378"/>
            <p:cNvGrpSpPr/>
            <p:nvPr/>
          </p:nvGrpSpPr>
          <p:grpSpPr>
            <a:xfrm>
              <a:off x="9400090" y="2079869"/>
              <a:ext cx="2037358" cy="1939336"/>
              <a:chOff x="9027922" y="2391155"/>
              <a:chExt cx="2037358" cy="1939336"/>
            </a:xfrm>
          </p:grpSpPr>
          <p:sp>
            <p:nvSpPr>
              <p:cNvPr id="380" name="TextBox 379"/>
              <p:cNvSpPr txBox="1"/>
              <p:nvPr/>
            </p:nvSpPr>
            <p:spPr>
              <a:xfrm>
                <a:off x="9027922" y="2391155"/>
                <a:ext cx="2037358" cy="386907"/>
              </a:xfrm>
              <a:prstGeom prst="rect">
                <a:avLst/>
              </a:prstGeom>
            </p:spPr>
            <p:txBody>
              <a:bodyPr vert="horz" wrap="square" lIns="91403" tIns="91403" rIns="91403" bIns="91403" rtlCol="0" anchor="t">
                <a:noAutofit/>
              </a:bodyPr>
              <a:lstStyle/>
              <a:p>
                <a:pPr indent="-233249" algn="ctr" defTabSz="914367">
                  <a:lnSpc>
                    <a:spcPct val="90000"/>
                  </a:lnSpc>
                  <a:spcAft>
                    <a:spcPts val="588"/>
                  </a:spcAft>
                  <a:defRPr/>
                </a:pPr>
                <a:r>
                  <a:rPr lang="en-US" sz="1470">
                    <a:solidFill>
                      <a:srgbClr val="FFFFFF"/>
                    </a:solidFill>
                    <a:latin typeface="Segoe UI"/>
                    <a:cs typeface="Segoe UI Semibold" panose="020B0702040204020203" pitchFamily="34" charset="0"/>
                  </a:rPr>
                  <a:t>Monitoring/Analytics</a:t>
                </a:r>
              </a:p>
            </p:txBody>
          </p:sp>
          <p:sp>
            <p:nvSpPr>
              <p:cNvPr id="381" name="Rounded Rectangle 122"/>
              <p:cNvSpPr/>
              <p:nvPr/>
            </p:nvSpPr>
            <p:spPr>
              <a:xfrm>
                <a:off x="9289770" y="2822117"/>
                <a:ext cx="1513663" cy="1508374"/>
              </a:xfrm>
              <a:prstGeom prst="roundRect">
                <a:avLst>
                  <a:gd name="adj" fmla="val 50000"/>
                </a:avLst>
              </a:prstGeom>
              <a:solidFill>
                <a:srgbClr val="0078D7"/>
              </a:solidFill>
              <a:ln w="28575" cap="flat" cmpd="sng" algn="ctr">
                <a:solidFill>
                  <a:srgbClr val="43A1FF"/>
                </a:solidFill>
                <a:prstDash val="solid"/>
              </a:ln>
              <a:effectLst/>
            </p:spPr>
            <p:txBody>
              <a:bodyPr rot="0" spcFirstLastPara="0" vertOverflow="overflow" horzOverflow="overflow" vert="horz" wrap="square" lIns="91403" tIns="91403" rIns="91403" bIns="91403" numCol="1" spcCol="0" rtlCol="0" fromWordArt="0" anchor="b" anchorCtr="0" forceAA="0" compatLnSpc="1">
                <a:prstTxWarp prst="textNoShape">
                  <a:avLst/>
                </a:prstTxWarp>
                <a:noAutofit/>
              </a:bodyPr>
              <a:lstStyle/>
              <a:p>
                <a:pPr algn="r" defTabSz="896386">
                  <a:defRPr/>
                </a:pPr>
                <a:endParaRPr lang="en-US" sz="1100" kern="0" err="1">
                  <a:solidFill>
                    <a:srgbClr val="EAEAEA"/>
                  </a:solidFill>
                  <a:latin typeface="Segoe UI"/>
                </a:endParaRPr>
              </a:p>
            </p:txBody>
          </p:sp>
        </p:grpSp>
        <p:grpSp>
          <p:nvGrpSpPr>
            <p:cNvPr id="88" name="Group 87"/>
            <p:cNvGrpSpPr>
              <a:grpSpLocks noChangeAspect="1"/>
            </p:cNvGrpSpPr>
            <p:nvPr/>
          </p:nvGrpSpPr>
          <p:grpSpPr>
            <a:xfrm>
              <a:off x="10085034" y="2897617"/>
              <a:ext cx="640080" cy="597354"/>
              <a:chOff x="9963150" y="3142059"/>
              <a:chExt cx="450054" cy="420013"/>
            </a:xfrm>
          </p:grpSpPr>
          <p:cxnSp>
            <p:nvCxnSpPr>
              <p:cNvPr id="67" name="Straight Connector 66"/>
              <p:cNvCxnSpPr>
                <a:cxnSpLocks/>
              </p:cNvCxnSpPr>
              <p:nvPr/>
            </p:nvCxnSpPr>
            <p:spPr>
              <a:xfrm>
                <a:off x="9963150" y="3277791"/>
                <a:ext cx="0" cy="28428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7" name="Straight Connector 416"/>
              <p:cNvCxnSpPr/>
              <p:nvPr/>
            </p:nvCxnSpPr>
            <p:spPr>
              <a:xfrm>
                <a:off x="1001315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8" name="Straight Connector 417"/>
              <p:cNvCxnSpPr>
                <a:cxnSpLocks/>
              </p:cNvCxnSpPr>
              <p:nvPr/>
            </p:nvCxnSpPr>
            <p:spPr>
              <a:xfrm>
                <a:off x="10063162" y="3424531"/>
                <a:ext cx="0" cy="137541"/>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9" name="Straight Connector 418"/>
              <p:cNvCxnSpPr>
                <a:cxnSpLocks/>
              </p:cNvCxnSpPr>
              <p:nvPr/>
            </p:nvCxnSpPr>
            <p:spPr>
              <a:xfrm>
                <a:off x="10113168"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0" name="Straight Connector 419"/>
              <p:cNvCxnSpPr>
                <a:cxnSpLocks/>
              </p:cNvCxnSpPr>
              <p:nvPr/>
            </p:nvCxnSpPr>
            <p:spPr>
              <a:xfrm>
                <a:off x="10163174"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1" name="Straight Connector 420"/>
              <p:cNvCxnSpPr>
                <a:cxnSpLocks/>
              </p:cNvCxnSpPr>
              <p:nvPr/>
            </p:nvCxnSpPr>
            <p:spPr>
              <a:xfrm>
                <a:off x="10213180" y="3142059"/>
                <a:ext cx="0" cy="420013"/>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p:cNvCxnSpPr/>
              <p:nvPr/>
            </p:nvCxnSpPr>
            <p:spPr>
              <a:xfrm>
                <a:off x="10263186" y="3215878"/>
                <a:ext cx="0" cy="3461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3" name="Straight Connector 422"/>
              <p:cNvCxnSpPr>
                <a:cxnSpLocks/>
              </p:cNvCxnSpPr>
              <p:nvPr/>
            </p:nvCxnSpPr>
            <p:spPr>
              <a:xfrm>
                <a:off x="10313192" y="3314778"/>
                <a:ext cx="0" cy="247294"/>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4" name="Straight Connector 423"/>
              <p:cNvCxnSpPr>
                <a:cxnSpLocks/>
              </p:cNvCxnSpPr>
              <p:nvPr/>
            </p:nvCxnSpPr>
            <p:spPr>
              <a:xfrm>
                <a:off x="10363198" y="3287316"/>
                <a:ext cx="0" cy="274756"/>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5" name="Straight Connector 424"/>
              <p:cNvCxnSpPr>
                <a:cxnSpLocks/>
              </p:cNvCxnSpPr>
              <p:nvPr/>
            </p:nvCxnSpPr>
            <p:spPr>
              <a:xfrm>
                <a:off x="10413204" y="3335473"/>
                <a:ext cx="0" cy="226599"/>
              </a:xfrm>
              <a:prstGeom prst="line">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rot="10800000" flipH="1">
              <a:off x="3423902" y="5397379"/>
              <a:ext cx="159658" cy="192737"/>
              <a:chOff x="4933939" y="1985228"/>
              <a:chExt cx="172625" cy="208389"/>
            </a:xfrm>
          </p:grpSpPr>
          <p:cxnSp>
            <p:nvCxnSpPr>
              <p:cNvPr id="101" name="Straight Connector 100"/>
              <p:cNvCxnSpPr/>
              <p:nvPr/>
            </p:nvCxnSpPr>
            <p:spPr>
              <a:xfrm rot="18900000" flipH="1">
                <a:off x="4933939" y="1985228"/>
                <a:ext cx="172625"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rot="2700000">
                <a:off x="4935337" y="2107304"/>
                <a:ext cx="172626" cy="0"/>
              </a:xfrm>
              <a:prstGeom prst="line">
                <a:avLst/>
              </a:prstGeom>
              <a:ln w="28575" cap="sq">
                <a:solidFill>
                  <a:srgbClr val="43A1FF"/>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07742470"/>
      </p:ext>
    </p:extLst>
  </p:cSld>
  <p:clrMapOvr>
    <a:masterClrMapping/>
  </p:clrMapOvr>
  <mc:AlternateContent xmlns:mc="http://schemas.openxmlformats.org/markup-compatibility/2006" xmlns:p14="http://schemas.microsoft.com/office/powerpoint/2010/main">
    <mc:Choice Requires="p14">
      <p:transition spd="slow" p14:dur="125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300"/>
                                        <p:tgtEl>
                                          <p:spTgt spid="14"/>
                                        </p:tgtEl>
                                      </p:cBhvr>
                                    </p:animEffect>
                                  </p:childTnLst>
                                </p:cTn>
                              </p:par>
                              <p:par>
                                <p:cTn id="8" presetID="35" presetClass="path" presetSubtype="0" decel="100000" fill="hold" nodeType="withEffect">
                                  <p:stCondLst>
                                    <p:cond delay="400"/>
                                  </p:stCondLst>
                                  <p:childTnLst>
                                    <p:animMotion origin="layout" path="M -0.05552 0.00022 L -3.12739E-6 0.00022 " pathEditMode="relative" rAng="0" ptsTypes="AA">
                                      <p:cBhvr>
                                        <p:cTn id="9" dur="400" fill="hold"/>
                                        <p:tgtEl>
                                          <p:spTgt spid="14"/>
                                        </p:tgtEl>
                                        <p:attrNameLst>
                                          <p:attrName>ppt_x</p:attrName>
                                          <p:attrName>ppt_y</p:attrName>
                                        </p:attrNameLst>
                                      </p:cBhvr>
                                      <p:rCtr x="2770"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50"/>
                                        <p:tgtEl>
                                          <p:spTgt spid="15"/>
                                        </p:tgtEl>
                                      </p:cBhvr>
                                    </p:animEffect>
                                  </p:childTnLst>
                                </p:cTn>
                              </p:par>
                              <p:par>
                                <p:cTn id="14" presetID="10" presetClass="entr" presetSubtype="0" fill="hold"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250"/>
                                        <p:tgtEl>
                                          <p:spTgt spid="19"/>
                                        </p:tgtEl>
                                      </p:cBhvr>
                                    </p:animEffect>
                                  </p:childTnLst>
                                </p:cTn>
                              </p:par>
                              <p:par>
                                <p:cTn id="17" presetID="10" presetClass="entr" presetSubtype="0" fill="hold" nodeType="withEffect">
                                  <p:stCondLst>
                                    <p:cond delay="20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250"/>
                                        <p:tgtEl>
                                          <p:spTgt spid="20"/>
                                        </p:tgtEl>
                                      </p:cBhvr>
                                    </p:animEffect>
                                  </p:childTnLst>
                                </p:cTn>
                              </p:par>
                              <p:par>
                                <p:cTn id="20" presetID="10" presetClass="entr" presetSubtype="0" fill="hold" nodeType="withEffect">
                                  <p:stCondLst>
                                    <p:cond delay="30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250"/>
                                        <p:tgtEl>
                                          <p:spTgt spid="21"/>
                                        </p:tgtEl>
                                      </p:cBhvr>
                                    </p:animEffect>
                                  </p:childTnLst>
                                </p:cTn>
                              </p:par>
                              <p:par>
                                <p:cTn id="23" presetID="10" presetClass="entr" presetSubtype="0" fill="hold" nodeType="withEffect">
                                  <p:stCondLst>
                                    <p:cond delay="40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250"/>
                                        <p:tgtEl>
                                          <p:spTgt spid="23"/>
                                        </p:tgtEl>
                                      </p:cBhvr>
                                    </p:animEffect>
                                  </p:childTnLst>
                                </p:cTn>
                              </p:par>
                            </p:childTnLst>
                          </p:cTn>
                        </p:par>
                        <p:par>
                          <p:cTn id="26" fill="hold">
                            <p:stCondLst>
                              <p:cond delay="1450"/>
                            </p:stCondLst>
                            <p:childTnLst>
                              <p:par>
                                <p:cTn id="27" presetID="10" presetClass="entr" presetSubtype="0" fill="hold" grpId="0"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500"/>
                                        <p:tgtEl>
                                          <p:spTgt spid="2"/>
                                        </p:tgtEl>
                                      </p:cBhvr>
                                    </p:animEffect>
                                  </p:childTnLst>
                                </p:cTn>
                              </p:par>
                            </p:childTnLst>
                          </p:cTn>
                        </p:par>
                        <p:par>
                          <p:cTn id="30" fill="hold">
                            <p:stCondLst>
                              <p:cond delay="1950"/>
                            </p:stCondLst>
                            <p:childTnLst>
                              <p:par>
                                <p:cTn id="31" presetID="10"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Lst>
          </p:cNvPr>
          <p:cNvSpPr/>
          <p:nvPr/>
        </p:nvSpPr>
        <p:spPr bwMode="auto">
          <a:xfrm>
            <a:off x="1600057" y="5086710"/>
            <a:ext cx="9112117" cy="1365393"/>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737887" y="1880894"/>
            <a:ext cx="2020889"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defTabSz="914192">
              <a:defRPr/>
            </a:pPr>
            <a:r>
              <a:rPr lang="en-US" sz="1600">
                <a:gradFill>
                  <a:gsLst>
                    <a:gs pos="2247">
                      <a:srgbClr val="1A1A1A"/>
                    </a:gs>
                    <a:gs pos="18352">
                      <a:srgbClr val="1A1A1A"/>
                    </a:gs>
                  </a:gsLst>
                  <a:lin ang="5400000" scaled="1"/>
                </a:gradFill>
                <a:latin typeface="Segoe UI"/>
              </a:rPr>
              <a:t>Mix and match to create workflows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with tools from Microsoft, open source or your favorite third-party tools</a:t>
            </a:r>
          </a:p>
        </p:txBody>
      </p:sp>
      <p:sp>
        <p:nvSpPr>
          <p:cNvPr id="57" name="Oval 56">
            <a:extLst>
              <a:ext uri="{FF2B5EF4-FFF2-40B4-BE49-F238E27FC236}">
                <a16:creationId xmlns:a16="http://schemas.microsoft.com/office/drawing/2014/main" id="{E41C370E-DC5A-4A8D-A213-69F9E55C2F40}"/>
              </a:ext>
            </a:extLst>
          </p:cNvPr>
          <p:cNvSpPr/>
          <p:nvPr/>
        </p:nvSpPr>
        <p:spPr bwMode="auto">
          <a:xfrm>
            <a:off x="6666894" y="1702325"/>
            <a:ext cx="2444121" cy="2434192"/>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Lst>
          </p:cNvPr>
          <p:cNvSpPr/>
          <p:nvPr/>
        </p:nvSpPr>
        <p:spPr bwMode="auto">
          <a:xfrm>
            <a:off x="2713287" y="1644791"/>
            <a:ext cx="2487281" cy="2482137"/>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what you love</a:t>
            </a:r>
          </a:p>
        </p:txBody>
      </p:sp>
      <p:sp>
        <p:nvSpPr>
          <p:cNvPr id="5" name="Oval 4">
            <a:extLst>
              <a:ext uri="{FF2B5EF4-FFF2-40B4-BE49-F238E27FC236}">
                <a16:creationId xmlns:a16="http://schemas.microsoft.com/office/drawing/2014/main" id="{2D7F547C-9573-4ABB-8FE5-84037292CE2C}"/>
              </a:ext>
            </a:extLst>
          </p:cNvPr>
          <p:cNvSpPr/>
          <p:nvPr/>
        </p:nvSpPr>
        <p:spPr bwMode="auto">
          <a:xfrm>
            <a:off x="2776197" y="1721444"/>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7" name="Oval 6">
            <a:extLst>
              <a:ext uri="{FF2B5EF4-FFF2-40B4-BE49-F238E27FC236}">
                <a16:creationId xmlns:a16="http://schemas.microsoft.com/office/drawing/2014/main" id="{6E9CBBF2-ABAF-4C2B-9AB4-065EC09FD6DC}"/>
              </a:ext>
            </a:extLst>
          </p:cNvPr>
          <p:cNvSpPr/>
          <p:nvPr/>
        </p:nvSpPr>
        <p:spPr bwMode="auto">
          <a:xfrm>
            <a:off x="4276828" y="1560986"/>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8" name="Oval 7">
            <a:extLst>
              <a:ext uri="{FF2B5EF4-FFF2-40B4-BE49-F238E27FC236}">
                <a16:creationId xmlns:a16="http://schemas.microsoft.com/office/drawing/2014/main" id="{1422D998-21FC-46C6-BB44-4AB7E29071FF}"/>
              </a:ext>
            </a:extLst>
          </p:cNvPr>
          <p:cNvSpPr/>
          <p:nvPr/>
        </p:nvSpPr>
        <p:spPr bwMode="auto">
          <a:xfrm>
            <a:off x="2636226" y="318197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9" name="Oval 8">
            <a:extLst>
              <a:ext uri="{FF2B5EF4-FFF2-40B4-BE49-F238E27FC236}">
                <a16:creationId xmlns:a16="http://schemas.microsoft.com/office/drawing/2014/main" id="{200F8443-44C7-4216-8497-0727A9820B36}"/>
              </a:ext>
            </a:extLst>
          </p:cNvPr>
          <p:cNvSpPr/>
          <p:nvPr/>
        </p:nvSpPr>
        <p:spPr bwMode="auto">
          <a:xfrm>
            <a:off x="3907580" y="3735695"/>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10" name="Oval 9">
            <a:extLst>
              <a:ext uri="{FF2B5EF4-FFF2-40B4-BE49-F238E27FC236}">
                <a16:creationId xmlns:a16="http://schemas.microsoft.com/office/drawing/2014/main" id="{B53A77EC-3BE7-4B89-B209-72111ED34913}"/>
              </a:ext>
            </a:extLst>
          </p:cNvPr>
          <p:cNvSpPr/>
          <p:nvPr/>
        </p:nvSpPr>
        <p:spPr bwMode="auto">
          <a:xfrm>
            <a:off x="4819284" y="2732661"/>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6" name="Picture 8" descr="A picture containing object&#10;&#10;Description generated with very high confidence">
            <a:extLst>
              <a:ext uri="{FF2B5EF4-FFF2-40B4-BE49-F238E27FC236}">
                <a16:creationId xmlns:a16="http://schemas.microsoft.com/office/drawing/2014/main" id="{6FE6C042-DC9B-4BCE-BAED-90507044E3AD}"/>
              </a:ext>
            </a:extLst>
          </p:cNvPr>
          <p:cNvPicPr>
            <a:picLocks noChangeAspect="1"/>
          </p:cNvPicPr>
          <p:nvPr/>
        </p:nvPicPr>
        <p:blipFill>
          <a:blip r:embed="rId3"/>
          <a:stretch>
            <a:fillRect/>
          </a:stretch>
        </p:blipFill>
        <p:spPr>
          <a:xfrm>
            <a:off x="2963619" y="1915025"/>
            <a:ext cx="281363" cy="297339"/>
          </a:xfrm>
          <a:prstGeom prst="rect">
            <a:avLst/>
          </a:prstGeom>
        </p:spPr>
      </p:pic>
      <p:pic>
        <p:nvPicPr>
          <p:cNvPr id="12" name="Picture 4" descr="A picture containing object&#10;&#10;Description generated with very high confidence">
            <a:extLst>
              <a:ext uri="{FF2B5EF4-FFF2-40B4-BE49-F238E27FC236}">
                <a16:creationId xmlns:a16="http://schemas.microsoft.com/office/drawing/2014/main" id="{BEFB5F6E-4AC3-4AD5-88E7-2E7DEFE6F344}"/>
              </a:ext>
            </a:extLst>
          </p:cNvPr>
          <p:cNvPicPr>
            <a:picLocks noChangeAspect="1"/>
          </p:cNvPicPr>
          <p:nvPr/>
        </p:nvPicPr>
        <p:blipFill>
          <a:blip r:embed="rId4"/>
          <a:stretch>
            <a:fillRect/>
          </a:stretch>
        </p:blipFill>
        <p:spPr>
          <a:xfrm>
            <a:off x="4448582" y="1730286"/>
            <a:ext cx="305455" cy="321421"/>
          </a:xfrm>
          <a:prstGeom prst="rect">
            <a:avLst/>
          </a:prstGeom>
        </p:spPr>
      </p:pic>
      <p:pic>
        <p:nvPicPr>
          <p:cNvPr id="14" name="Picture 14">
            <a:extLst>
              <a:ext uri="{FF2B5EF4-FFF2-40B4-BE49-F238E27FC236}">
                <a16:creationId xmlns:a16="http://schemas.microsoft.com/office/drawing/2014/main" id="{D32D4574-EE49-4DBD-889E-9CA47BDA2250}"/>
              </a:ext>
            </a:extLst>
          </p:cNvPr>
          <p:cNvPicPr>
            <a:picLocks noChangeAspect="1"/>
          </p:cNvPicPr>
          <p:nvPr/>
        </p:nvPicPr>
        <p:blipFill>
          <a:blip r:embed="rId5"/>
          <a:stretch>
            <a:fillRect/>
          </a:stretch>
        </p:blipFill>
        <p:spPr>
          <a:xfrm>
            <a:off x="4985487" y="2880349"/>
            <a:ext cx="340730" cy="340631"/>
          </a:xfrm>
          <a:prstGeom prst="rect">
            <a:avLst/>
          </a:prstGeom>
        </p:spPr>
      </p:pic>
      <p:pic>
        <p:nvPicPr>
          <p:cNvPr id="16" name="Picture 16" descr="A close up of a sign&#10;&#10;Description generated with very high confidence">
            <a:extLst>
              <a:ext uri="{FF2B5EF4-FFF2-40B4-BE49-F238E27FC236}">
                <a16:creationId xmlns:a16="http://schemas.microsoft.com/office/drawing/2014/main" id="{42F9BF45-51F6-4F59-AB16-DE5408AE9B62}"/>
              </a:ext>
            </a:extLst>
          </p:cNvPr>
          <p:cNvPicPr>
            <a:picLocks noChangeAspect="1"/>
          </p:cNvPicPr>
          <p:nvPr/>
        </p:nvPicPr>
        <p:blipFill>
          <a:blip r:embed="rId6"/>
          <a:stretch>
            <a:fillRect/>
          </a:stretch>
        </p:blipFill>
        <p:spPr>
          <a:xfrm>
            <a:off x="4040749" y="3858419"/>
            <a:ext cx="398247" cy="398134"/>
          </a:xfrm>
          <a:prstGeom prst="rect">
            <a:avLst/>
          </a:prstGeom>
        </p:spPr>
      </p:pic>
      <p:sp>
        <p:nvSpPr>
          <p:cNvPr id="44" name="Oval 43">
            <a:extLst>
              <a:ext uri="{FF2B5EF4-FFF2-40B4-BE49-F238E27FC236}">
                <a16:creationId xmlns:a16="http://schemas.microsoft.com/office/drawing/2014/main" id="{66A54DC1-0A25-448D-8D6B-4F030D77EDFC}"/>
              </a:ext>
            </a:extLst>
          </p:cNvPr>
          <p:cNvSpPr/>
          <p:nvPr/>
        </p:nvSpPr>
        <p:spPr bwMode="auto">
          <a:xfrm>
            <a:off x="6673438" y="171189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6" name="Oval 45">
            <a:extLst>
              <a:ext uri="{FF2B5EF4-FFF2-40B4-BE49-F238E27FC236}">
                <a16:creationId xmlns:a16="http://schemas.microsoft.com/office/drawing/2014/main" id="{30A90828-ED00-4599-96C7-664F974BABB4}"/>
              </a:ext>
            </a:extLst>
          </p:cNvPr>
          <p:cNvSpPr/>
          <p:nvPr/>
        </p:nvSpPr>
        <p:spPr bwMode="auto">
          <a:xfrm>
            <a:off x="8183222" y="1541848"/>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7" name="Oval 46">
            <a:extLst>
              <a:ext uri="{FF2B5EF4-FFF2-40B4-BE49-F238E27FC236}">
                <a16:creationId xmlns:a16="http://schemas.microsoft.com/office/drawing/2014/main" id="{8722060E-CA21-4518-9001-7BD7D4D36A43}"/>
              </a:ext>
            </a:extLst>
          </p:cNvPr>
          <p:cNvSpPr/>
          <p:nvPr/>
        </p:nvSpPr>
        <p:spPr bwMode="auto">
          <a:xfrm>
            <a:off x="6514329" y="3201170"/>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8" name="Oval 47">
            <a:extLst>
              <a:ext uri="{FF2B5EF4-FFF2-40B4-BE49-F238E27FC236}">
                <a16:creationId xmlns:a16="http://schemas.microsoft.com/office/drawing/2014/main" id="{044EB8CD-19EF-40A1-8E3C-6F92A34C6D30}"/>
              </a:ext>
            </a:extLst>
          </p:cNvPr>
          <p:cNvSpPr/>
          <p:nvPr/>
        </p:nvSpPr>
        <p:spPr bwMode="auto">
          <a:xfrm>
            <a:off x="7804493" y="3745309"/>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9" name="Oval 48">
            <a:extLst>
              <a:ext uri="{FF2B5EF4-FFF2-40B4-BE49-F238E27FC236}">
                <a16:creationId xmlns:a16="http://schemas.microsoft.com/office/drawing/2014/main" id="{6FB8C420-55E4-47D7-A90A-A552432B46B1}"/>
              </a:ext>
            </a:extLst>
          </p:cNvPr>
          <p:cNvSpPr/>
          <p:nvPr/>
        </p:nvSpPr>
        <p:spPr bwMode="auto">
          <a:xfrm>
            <a:off x="8744706" y="2742277"/>
            <a:ext cx="655383" cy="655454"/>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6" name="Oval 55">
            <a:extLst>
              <a:ext uri="{FF2B5EF4-FFF2-40B4-BE49-F238E27FC236}">
                <a16:creationId xmlns:a16="http://schemas.microsoft.com/office/drawing/2014/main" id="{90EE58BC-4E06-46A8-95D8-72EEF74FDCD9}"/>
              </a:ext>
            </a:extLst>
          </p:cNvPr>
          <p:cNvSpPr/>
          <p:nvPr/>
        </p:nvSpPr>
        <p:spPr bwMode="auto">
          <a:xfrm>
            <a:off x="2153012" y="5565501"/>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8" name="Oval 57">
            <a:extLst>
              <a:ext uri="{FF2B5EF4-FFF2-40B4-BE49-F238E27FC236}">
                <a16:creationId xmlns:a16="http://schemas.microsoft.com/office/drawing/2014/main" id="{33E0D105-9060-42B9-89AF-C72A6623F357}"/>
              </a:ext>
            </a:extLst>
          </p:cNvPr>
          <p:cNvSpPr/>
          <p:nvPr/>
        </p:nvSpPr>
        <p:spPr bwMode="auto">
          <a:xfrm>
            <a:off x="7273316" y="5565533"/>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9" name="Oval 58">
            <a:extLst>
              <a:ext uri="{FF2B5EF4-FFF2-40B4-BE49-F238E27FC236}">
                <a16:creationId xmlns:a16="http://schemas.microsoft.com/office/drawing/2014/main" id="{CEB03C3D-FA3C-4675-8FF2-A7CC67493BA0}"/>
              </a:ext>
            </a:extLst>
          </p:cNvPr>
          <p:cNvSpPr/>
          <p:nvPr/>
        </p:nvSpPr>
        <p:spPr bwMode="auto">
          <a:xfrm>
            <a:off x="3204170"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60" name="Oval 59">
            <a:extLst>
              <a:ext uri="{FF2B5EF4-FFF2-40B4-BE49-F238E27FC236}">
                <a16:creationId xmlns:a16="http://schemas.microsoft.com/office/drawing/2014/main" id="{A8E3026B-4B70-4F57-B63A-9A5B0EA7F77D}"/>
              </a:ext>
            </a:extLst>
          </p:cNvPr>
          <p:cNvSpPr/>
          <p:nvPr/>
        </p:nvSpPr>
        <p:spPr bwMode="auto">
          <a:xfrm>
            <a:off x="521853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61" name="Oval 60">
            <a:extLst>
              <a:ext uri="{FF2B5EF4-FFF2-40B4-BE49-F238E27FC236}">
                <a16:creationId xmlns:a16="http://schemas.microsoft.com/office/drawing/2014/main" id="{44FD5A47-961C-4AEE-A6F2-94745ACA86A8}"/>
              </a:ext>
            </a:extLst>
          </p:cNvPr>
          <p:cNvSpPr/>
          <p:nvPr/>
        </p:nvSpPr>
        <p:spPr bwMode="auto">
          <a:xfrm>
            <a:off x="6237685" y="556562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pic>
        <p:nvPicPr>
          <p:cNvPr id="20" name="Picture 6" descr="A close up of a device&#10;&#10;Description generated with high confidence">
            <a:extLst>
              <a:ext uri="{FF2B5EF4-FFF2-40B4-BE49-F238E27FC236}">
                <a16:creationId xmlns:a16="http://schemas.microsoft.com/office/drawing/2014/main" id="{B5116F3A-50AD-4C15-99F0-E768EC7CF03D}"/>
              </a:ext>
            </a:extLst>
          </p:cNvPr>
          <p:cNvPicPr>
            <a:picLocks noChangeAspect="1"/>
          </p:cNvPicPr>
          <p:nvPr/>
        </p:nvPicPr>
        <p:blipFill>
          <a:blip r:embed="rId7"/>
          <a:stretch>
            <a:fillRect/>
          </a:stretch>
        </p:blipFill>
        <p:spPr>
          <a:xfrm>
            <a:off x="8925390" y="2887549"/>
            <a:ext cx="281363" cy="305366"/>
          </a:xfrm>
          <a:prstGeom prst="rect">
            <a:avLst/>
          </a:prstGeom>
        </p:spPr>
      </p:pic>
      <p:pic>
        <p:nvPicPr>
          <p:cNvPr id="69" name="Picture 10" descr="A picture containing stop, sign, outdoor, sitting&#10;&#10;Description generated with very high confidence">
            <a:extLst>
              <a:ext uri="{FF2B5EF4-FFF2-40B4-BE49-F238E27FC236}">
                <a16:creationId xmlns:a16="http://schemas.microsoft.com/office/drawing/2014/main" id="{C61E124F-08B2-4198-9AF8-1301EE7BBE4C}"/>
              </a:ext>
            </a:extLst>
          </p:cNvPr>
          <p:cNvPicPr>
            <a:picLocks noChangeAspect="1"/>
          </p:cNvPicPr>
          <p:nvPr/>
        </p:nvPicPr>
        <p:blipFill>
          <a:blip r:embed="rId8"/>
          <a:stretch>
            <a:fillRect/>
          </a:stretch>
        </p:blipFill>
        <p:spPr>
          <a:xfrm>
            <a:off x="6864280" y="1862201"/>
            <a:ext cx="289394" cy="289311"/>
          </a:xfrm>
          <a:prstGeom prst="rect">
            <a:avLst/>
          </a:prstGeom>
        </p:spPr>
      </p:pic>
      <p:pic>
        <p:nvPicPr>
          <p:cNvPr id="71" name="Picture 12">
            <a:extLst>
              <a:ext uri="{FF2B5EF4-FFF2-40B4-BE49-F238E27FC236}">
                <a16:creationId xmlns:a16="http://schemas.microsoft.com/office/drawing/2014/main" id="{16B1101F-9EA5-4CCE-9D4F-D2A2F2D1B384}"/>
              </a:ext>
            </a:extLst>
          </p:cNvPr>
          <p:cNvPicPr>
            <a:picLocks noChangeAspect="1"/>
          </p:cNvPicPr>
          <p:nvPr/>
        </p:nvPicPr>
        <p:blipFill>
          <a:blip r:embed="rId9"/>
          <a:stretch>
            <a:fillRect/>
          </a:stretch>
        </p:blipFill>
        <p:spPr>
          <a:xfrm>
            <a:off x="8373325" y="1703266"/>
            <a:ext cx="289394" cy="297338"/>
          </a:xfrm>
          <a:prstGeom prst="rect">
            <a:avLst/>
          </a:prstGeom>
        </p:spPr>
      </p:pic>
      <p:pic>
        <p:nvPicPr>
          <p:cNvPr id="74" name="Picture 74">
            <a:extLst>
              <a:ext uri="{FF2B5EF4-FFF2-40B4-BE49-F238E27FC236}">
                <a16:creationId xmlns:a16="http://schemas.microsoft.com/office/drawing/2014/main" id="{9D71AFAA-60A8-4555-977F-FC7C746537DD}"/>
              </a:ext>
            </a:extLst>
          </p:cNvPr>
          <p:cNvPicPr>
            <a:picLocks noChangeAspect="1"/>
          </p:cNvPicPr>
          <p:nvPr/>
        </p:nvPicPr>
        <p:blipFill>
          <a:blip r:embed="rId10"/>
          <a:stretch>
            <a:fillRect/>
          </a:stretch>
        </p:blipFill>
        <p:spPr>
          <a:xfrm>
            <a:off x="6646202" y="3393643"/>
            <a:ext cx="384921" cy="290615"/>
          </a:xfrm>
          <a:prstGeom prst="rect">
            <a:avLst/>
          </a:prstGeom>
        </p:spPr>
      </p:pic>
      <p:pic>
        <p:nvPicPr>
          <p:cNvPr id="76" name="Picture 76" descr="A drawing of a cartoon character&#10;&#10;Description generated with high confidence">
            <a:extLst>
              <a:ext uri="{FF2B5EF4-FFF2-40B4-BE49-F238E27FC236}">
                <a16:creationId xmlns:a16="http://schemas.microsoft.com/office/drawing/2014/main" id="{F33A2986-0958-4BFE-B3A1-B09B17C87A91}"/>
              </a:ext>
            </a:extLst>
          </p:cNvPr>
          <p:cNvPicPr>
            <a:picLocks noChangeAspect="1"/>
          </p:cNvPicPr>
          <p:nvPr/>
        </p:nvPicPr>
        <p:blipFill>
          <a:blip r:embed="rId11"/>
          <a:stretch>
            <a:fillRect/>
          </a:stretch>
        </p:blipFill>
        <p:spPr>
          <a:xfrm>
            <a:off x="7976230" y="3855345"/>
            <a:ext cx="314374" cy="447310"/>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532295" y="1900952"/>
            <a:ext cx="1880655" cy="2329840"/>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0" tIns="0" rIns="0" bIns="0" rtlCol="0" anchor="t" anchorCtr="0">
            <a:noAutofit/>
          </a:bodyPr>
          <a:lstStyle/>
          <a:p>
            <a:pPr defTabSz="914192">
              <a:defRPr/>
            </a:pPr>
            <a:r>
              <a:rPr lang="en-US" sz="1600">
                <a:gradFill>
                  <a:gsLst>
                    <a:gs pos="2247">
                      <a:srgbClr val="1A1A1A"/>
                    </a:gs>
                    <a:gs pos="18352">
                      <a:srgbClr val="1A1A1A"/>
                    </a:gs>
                  </a:gsLst>
                  <a:lin ang="5400000" scaled="1"/>
                </a:gradFill>
                <a:latin typeface="Segoe UI"/>
              </a:rPr>
              <a:t>Azure DevOps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lets developers </a:t>
            </a:r>
            <a:br>
              <a:rPr lang="en-US" sz="1600">
                <a:gradFill>
                  <a:gsLst>
                    <a:gs pos="2247">
                      <a:srgbClr val="1A1A1A"/>
                    </a:gs>
                    <a:gs pos="18352">
                      <a:srgbClr val="1A1A1A"/>
                    </a:gs>
                  </a:gsLst>
                  <a:lin ang="5400000" scaled="1"/>
                </a:gradFill>
                <a:latin typeface="Segoe UI"/>
                <a:cs typeface="Segoe UI"/>
              </a:rPr>
            </a:br>
            <a:r>
              <a:rPr lang="en-US" sz="1600">
                <a:gradFill>
                  <a:gsLst>
                    <a:gs pos="2247">
                      <a:srgbClr val="1A1A1A"/>
                    </a:gs>
                    <a:gs pos="18352">
                      <a:srgbClr val="1A1A1A"/>
                    </a:gs>
                  </a:gsLst>
                  <a:lin ang="5400000" scaled="1"/>
                </a:gradFill>
                <a:latin typeface="Segoe UI"/>
              </a:rPr>
              <a:t>choose the tools </a:t>
            </a:r>
            <a:br>
              <a:rPr lang="en-US" sz="1600">
                <a:gradFill>
                  <a:gsLst>
                    <a:gs pos="2247">
                      <a:srgbClr val="1A1A1A"/>
                    </a:gs>
                    <a:gs pos="18352">
                      <a:srgbClr val="1A1A1A"/>
                    </a:gs>
                  </a:gsLst>
                  <a:lin ang="5400000" scaled="1"/>
                </a:gradFill>
                <a:latin typeface="Segoe UI"/>
              </a:rPr>
            </a:br>
            <a:r>
              <a:rPr lang="en-US" sz="1600">
                <a:gradFill>
                  <a:gsLst>
                    <a:gs pos="2247">
                      <a:srgbClr val="1A1A1A"/>
                    </a:gs>
                    <a:gs pos="18352">
                      <a:srgbClr val="1A1A1A"/>
                    </a:gs>
                  </a:gsLst>
                  <a:lin ang="5400000" scaled="1"/>
                </a:gradFill>
                <a:latin typeface="Segoe UI"/>
              </a:rPr>
              <a:t>and languages that</a:t>
            </a:r>
            <a:r>
              <a:rPr lang="en-US" sz="1600">
                <a:gradFill>
                  <a:gsLst>
                    <a:gs pos="2247">
                      <a:srgbClr val="1A1A1A"/>
                    </a:gs>
                    <a:gs pos="18352">
                      <a:srgbClr val="1A1A1A"/>
                    </a:gs>
                  </a:gsLst>
                  <a:lin ang="5400000" scaled="1"/>
                </a:gradFill>
                <a:latin typeface="Segoe UI"/>
                <a:cs typeface="Segoe UI"/>
              </a:rPr>
              <a:t> </a:t>
            </a:r>
            <a:r>
              <a:rPr lang="en-US" sz="1600">
                <a:gradFill>
                  <a:gsLst>
                    <a:gs pos="2247">
                      <a:srgbClr val="1A1A1A"/>
                    </a:gs>
                    <a:gs pos="18352">
                      <a:srgbClr val="1A1A1A"/>
                    </a:gs>
                  </a:gsLst>
                  <a:lin ang="5400000" scaled="1"/>
                </a:gradFill>
                <a:latin typeface="Segoe UI"/>
              </a:rPr>
              <a:t>are right for them</a:t>
            </a:r>
          </a:p>
        </p:txBody>
      </p:sp>
      <p:sp>
        <p:nvSpPr>
          <p:cNvPr id="40" name="Oval 39">
            <a:extLst>
              <a:ext uri="{FF2B5EF4-FFF2-40B4-BE49-F238E27FC236}">
                <a16:creationId xmlns:a16="http://schemas.microsoft.com/office/drawing/2014/main" id="{56B5C38D-E0B0-48E1-91FE-33E12D2E7DCE}"/>
              </a:ext>
            </a:extLst>
          </p:cNvPr>
          <p:cNvSpPr/>
          <p:nvPr/>
        </p:nvSpPr>
        <p:spPr bwMode="auto">
          <a:xfrm>
            <a:off x="4190455" y="5565598"/>
            <a:ext cx="550988" cy="55108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Lst>
          </p:cNvPr>
          <p:cNvSpPr/>
          <p:nvPr/>
        </p:nvSpPr>
        <p:spPr bwMode="auto">
          <a:xfrm>
            <a:off x="8322693" y="5565566"/>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42" name="Oval 41">
            <a:extLst>
              <a:ext uri="{FF2B5EF4-FFF2-40B4-BE49-F238E27FC236}">
                <a16:creationId xmlns:a16="http://schemas.microsoft.com/office/drawing/2014/main" id="{9034CAED-EF8A-422A-A612-B7ADBEE2AA21}"/>
              </a:ext>
            </a:extLst>
          </p:cNvPr>
          <p:cNvSpPr/>
          <p:nvPr/>
        </p:nvSpPr>
        <p:spPr bwMode="auto">
          <a:xfrm>
            <a:off x="9328248" y="5565598"/>
            <a:ext cx="550988" cy="551089"/>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txBody>
          <a:bodyPr vert="horz" wrap="square" lIns="0" tIns="46616" rIns="0" bIns="46616" numCol="1" rtlCol="0" anchor="ctr" anchorCtr="0" compatLnSpc="1">
            <a:prstTxWarp prst="textNoShape">
              <a:avLst/>
            </a:prstTxWarp>
          </a:bodyPr>
          <a:lstStyle/>
          <a:p>
            <a:pPr algn="ct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Semilight"/>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12950" y="4853056"/>
            <a:ext cx="7324936" cy="467306"/>
          </a:xfrm>
          <a:prstGeom prst="rect">
            <a:avLst/>
          </a:prstGeom>
          <a:solidFill>
            <a:srgbClr val="F8F8F8"/>
          </a:solidFill>
          <a:ln>
            <a:noFill/>
          </a:ln>
        </p:spPr>
        <p:style>
          <a:lnRef idx="3">
            <a:schemeClr val="lt1"/>
          </a:lnRef>
          <a:fillRef idx="1">
            <a:schemeClr val="accent3"/>
          </a:fillRef>
          <a:effectRef idx="1">
            <a:schemeClr val="accent3"/>
          </a:effectRef>
          <a:fontRef idx="minor">
            <a:schemeClr val="lt1"/>
          </a:fontRef>
        </p:style>
        <p:txBody>
          <a:bodyPr wrap="square" lIns="179259" tIns="143407" rIns="179259" bIns="143407" rtlCol="0" anchor="ctr" anchorCtr="0">
            <a:noAutofit/>
          </a:bodyPr>
          <a:lstStyle/>
          <a:p>
            <a:pPr algn="ctr" defTabSz="914192">
              <a:defRPr/>
            </a:pPr>
            <a:r>
              <a:rPr lang="en-US" sz="1600">
                <a:gradFill>
                  <a:gsLst>
                    <a:gs pos="2247">
                      <a:srgbClr val="1A1A1A"/>
                    </a:gs>
                    <a:gs pos="18352">
                      <a:srgbClr val="1A1A1A"/>
                    </a:gs>
                  </a:gsLst>
                  <a:lin ang="5400000" scaled="1"/>
                </a:gradFill>
                <a:latin typeface="Segoe UI"/>
              </a:rPr>
              <a:t>Target any cloud, on-prem or both and deploy to the servers you need</a:t>
            </a:r>
          </a:p>
        </p:txBody>
      </p:sp>
      <p:pic>
        <p:nvPicPr>
          <p:cNvPr id="15" name="Picture 16">
            <a:extLst>
              <a:ext uri="{FF2B5EF4-FFF2-40B4-BE49-F238E27FC236}">
                <a16:creationId xmlns:a16="http://schemas.microsoft.com/office/drawing/2014/main" id="{DEFB5DA7-C087-45EF-898F-DA05042F55D9}"/>
              </a:ext>
            </a:extLst>
          </p:cNvPr>
          <p:cNvPicPr>
            <a:picLocks noChangeAspect="1"/>
          </p:cNvPicPr>
          <p:nvPr/>
        </p:nvPicPr>
        <p:blipFill>
          <a:blip r:embed="rId12"/>
          <a:stretch>
            <a:fillRect/>
          </a:stretch>
        </p:blipFill>
        <p:spPr>
          <a:xfrm>
            <a:off x="5287211" y="5648074"/>
            <a:ext cx="436229" cy="371324"/>
          </a:xfrm>
          <a:prstGeom prst="rect">
            <a:avLst/>
          </a:prstGeom>
        </p:spPr>
      </p:pic>
      <p:pic>
        <p:nvPicPr>
          <p:cNvPr id="4" name="Picture 12">
            <a:extLst>
              <a:ext uri="{FF2B5EF4-FFF2-40B4-BE49-F238E27FC236}">
                <a16:creationId xmlns:a16="http://schemas.microsoft.com/office/drawing/2014/main" id="{E7612AD7-D214-4247-B28A-7A622386C505}"/>
              </a:ext>
            </a:extLst>
          </p:cNvPr>
          <p:cNvPicPr>
            <a:picLocks noChangeAspect="1"/>
          </p:cNvPicPr>
          <p:nvPr/>
        </p:nvPicPr>
        <p:blipFill>
          <a:blip r:embed="rId13"/>
          <a:stretch>
            <a:fillRect/>
          </a:stretch>
        </p:blipFill>
        <p:spPr>
          <a:xfrm>
            <a:off x="2161110" y="5673652"/>
            <a:ext cx="555493" cy="275387"/>
          </a:xfrm>
          <a:prstGeom prst="rect">
            <a:avLst/>
          </a:prstGeom>
        </p:spPr>
      </p:pic>
      <p:pic>
        <p:nvPicPr>
          <p:cNvPr id="17" name="Picture 18" descr="A close up of a logo&#10;&#10;Description generated with very high confidence">
            <a:extLst>
              <a:ext uri="{FF2B5EF4-FFF2-40B4-BE49-F238E27FC236}">
                <a16:creationId xmlns:a16="http://schemas.microsoft.com/office/drawing/2014/main" id="{F3DE42DE-AAE9-4458-BD46-A0C6C9DD9A32}"/>
              </a:ext>
            </a:extLst>
          </p:cNvPr>
          <p:cNvPicPr>
            <a:picLocks noChangeAspect="1"/>
          </p:cNvPicPr>
          <p:nvPr/>
        </p:nvPicPr>
        <p:blipFill>
          <a:blip r:embed="rId14"/>
          <a:stretch>
            <a:fillRect/>
          </a:stretch>
        </p:blipFill>
        <p:spPr>
          <a:xfrm>
            <a:off x="3119787" y="5635338"/>
            <a:ext cx="737724" cy="361644"/>
          </a:xfrm>
          <a:prstGeom prst="rect">
            <a:avLst/>
          </a:prstGeom>
        </p:spPr>
      </p:pic>
      <p:pic>
        <p:nvPicPr>
          <p:cNvPr id="21" name="Picture 21">
            <a:extLst>
              <a:ext uri="{FF2B5EF4-FFF2-40B4-BE49-F238E27FC236}">
                <a16:creationId xmlns:a16="http://schemas.microsoft.com/office/drawing/2014/main" id="{94A51B68-C1A1-4FE6-ACC2-57F59138F6F2}"/>
              </a:ext>
            </a:extLst>
          </p:cNvPr>
          <p:cNvPicPr>
            <a:picLocks noChangeAspect="1"/>
          </p:cNvPicPr>
          <p:nvPr/>
        </p:nvPicPr>
        <p:blipFill rotWithShape="1">
          <a:blip r:embed="rId15"/>
          <a:srcRect l="14075" t="12066" r="14600" b="13710"/>
          <a:stretch/>
        </p:blipFill>
        <p:spPr>
          <a:xfrm>
            <a:off x="4190457" y="5565501"/>
            <a:ext cx="543285" cy="55100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27" name="Picture 27" descr="A picture containing building, display&#10;&#10;Description generated with high confidence">
            <a:extLst>
              <a:ext uri="{FF2B5EF4-FFF2-40B4-BE49-F238E27FC236}">
                <a16:creationId xmlns:a16="http://schemas.microsoft.com/office/drawing/2014/main" id="{A59019A6-5EF4-41C1-8A34-683F5AC813B7}"/>
              </a:ext>
            </a:extLst>
          </p:cNvPr>
          <p:cNvPicPr>
            <a:picLocks noChangeAspect="1"/>
          </p:cNvPicPr>
          <p:nvPr/>
        </p:nvPicPr>
        <p:blipFill>
          <a:blip r:embed="rId16"/>
          <a:stretch>
            <a:fillRect/>
          </a:stretch>
        </p:blipFill>
        <p:spPr>
          <a:xfrm>
            <a:off x="7400261" y="5701167"/>
            <a:ext cx="296534" cy="277289"/>
          </a:xfrm>
          <a:prstGeom prst="rect">
            <a:avLst/>
          </a:prstGeom>
        </p:spPr>
      </p:pic>
      <p:pic>
        <p:nvPicPr>
          <p:cNvPr id="29" name="Picture 29" descr="A close up of a sign&#10;&#10;Description generated with very high confidence">
            <a:extLst>
              <a:ext uri="{FF2B5EF4-FFF2-40B4-BE49-F238E27FC236}">
                <a16:creationId xmlns:a16="http://schemas.microsoft.com/office/drawing/2014/main" id="{689B43BE-2A83-4A8B-9ACF-AFD26867169A}"/>
              </a:ext>
            </a:extLst>
          </p:cNvPr>
          <p:cNvPicPr>
            <a:picLocks noChangeAspect="1"/>
          </p:cNvPicPr>
          <p:nvPr/>
        </p:nvPicPr>
        <p:blipFill>
          <a:blip r:embed="rId17"/>
          <a:stretch>
            <a:fillRect/>
          </a:stretch>
        </p:blipFill>
        <p:spPr>
          <a:xfrm>
            <a:off x="8426041" y="5653242"/>
            <a:ext cx="354081" cy="349207"/>
          </a:xfrm>
          <a:prstGeom prst="rect">
            <a:avLst/>
          </a:prstGeom>
        </p:spPr>
      </p:pic>
      <p:pic>
        <p:nvPicPr>
          <p:cNvPr id="31" name="Picture 31" descr="A picture containing yellow, indoor&#10;&#10;Description generated with high confidence">
            <a:extLst>
              <a:ext uri="{FF2B5EF4-FFF2-40B4-BE49-F238E27FC236}">
                <a16:creationId xmlns:a16="http://schemas.microsoft.com/office/drawing/2014/main" id="{CA3A323C-4101-436E-9E5C-0BD67F8E0D09}"/>
              </a:ext>
            </a:extLst>
          </p:cNvPr>
          <p:cNvPicPr>
            <a:picLocks noChangeAspect="1"/>
          </p:cNvPicPr>
          <p:nvPr/>
        </p:nvPicPr>
        <p:blipFill>
          <a:blip r:embed="rId18"/>
          <a:stretch>
            <a:fillRect/>
          </a:stretch>
        </p:blipFill>
        <p:spPr>
          <a:xfrm>
            <a:off x="9443387" y="5635513"/>
            <a:ext cx="313706" cy="394377"/>
          </a:xfrm>
          <a:prstGeom prst="rect">
            <a:avLst/>
          </a:prstGeom>
        </p:spPr>
      </p:pic>
      <p:sp>
        <p:nvSpPr>
          <p:cNvPr id="51" name="Text Placeholder 4">
            <a:extLst>
              <a:ext uri="{FF2B5EF4-FFF2-40B4-BE49-F238E27FC236}">
                <a16:creationId xmlns:a16="http://schemas.microsoft.com/office/drawing/2014/main" id="{1C440CD6-94E8-4DAF-8308-9A907B36EB22}"/>
              </a:ext>
            </a:extLst>
          </p:cNvPr>
          <p:cNvSpPr txBox="1">
            <a:spLocks/>
          </p:cNvSpPr>
          <p:nvPr/>
        </p:nvSpPr>
        <p:spPr>
          <a:xfrm>
            <a:off x="592329" y="981126"/>
            <a:ext cx="5118645" cy="424016"/>
          </a:xfrm>
          <a:prstGeom prst="rect">
            <a:avLst/>
          </a:prstGeom>
        </p:spPr>
        <p:txBody>
          <a:bodyPr lIns="0" rIns="0" anchor="t"/>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563">
              <a:defRPr/>
            </a:pPr>
            <a:r>
              <a:rPr lang="en-GB" sz="1765">
                <a:solidFill>
                  <a:srgbClr val="1A1A1A">
                    <a:lumMod val="65000"/>
                    <a:lumOff val="35000"/>
                  </a:srgbClr>
                </a:solidFill>
                <a:latin typeface="Segoe UI"/>
              </a:rPr>
              <a:t>Your tools, languages, and clouds</a:t>
            </a:r>
            <a:endParaRPr lang="en-US" sz="1765">
              <a:solidFill>
                <a:srgbClr val="1A1A1A">
                  <a:lumMod val="65000"/>
                  <a:lumOff val="35000"/>
                </a:srgbClr>
              </a:solidFill>
              <a:latin typeface="Segoe UI"/>
            </a:endParaRPr>
          </a:p>
        </p:txBody>
      </p:sp>
      <p:pic>
        <p:nvPicPr>
          <p:cNvPr id="23" name="Graphic 22">
            <a:extLst>
              <a:ext uri="{FF2B5EF4-FFF2-40B4-BE49-F238E27FC236}">
                <a16:creationId xmlns:a16="http://schemas.microsoft.com/office/drawing/2014/main" id="{797E7CD9-7BB0-4D8A-905E-9EC32AD5DBFB}"/>
              </a:ext>
            </a:extLst>
          </p:cNvPr>
          <p:cNvPicPr>
            <a:picLocks noChangeAspect="1"/>
          </p:cNvPicPr>
          <p:nvPr/>
        </p:nvPicPr>
        <p:blipFill rotWithShape="1">
          <a:blip r:embed="rId19">
            <a:extLst>
              <a:ext uri="{96DAC541-7B7A-43D3-8B79-37D633B846F1}">
                <asvg:svgBlip xmlns:asvg="http://schemas.microsoft.com/office/drawing/2016/SVG/main" r:embed="rId20"/>
              </a:ext>
            </a:extLst>
          </a:blip>
          <a:srcRect r="74942" b="17916"/>
          <a:stretch/>
        </p:blipFill>
        <p:spPr>
          <a:xfrm>
            <a:off x="2780192" y="3330702"/>
            <a:ext cx="371459" cy="359405"/>
          </a:xfrm>
          <a:prstGeom prst="rect">
            <a:avLst/>
          </a:prstGeom>
        </p:spPr>
      </p:pic>
      <p:pic>
        <p:nvPicPr>
          <p:cNvPr id="19" name="Picture 18">
            <a:extLst>
              <a:ext uri="{FF2B5EF4-FFF2-40B4-BE49-F238E27FC236}">
                <a16:creationId xmlns:a16="http://schemas.microsoft.com/office/drawing/2014/main" id="{E0D3813F-513D-8F4C-A233-514D6222D38A}"/>
              </a:ext>
            </a:extLst>
          </p:cNvPr>
          <p:cNvPicPr>
            <a:picLocks noChangeAspect="1"/>
          </p:cNvPicPr>
          <p:nvPr/>
        </p:nvPicPr>
        <p:blipFill rotWithShape="1">
          <a:blip r:embed="rId21"/>
          <a:srcRect l="6417" t="6386" r="8032" b="7870"/>
          <a:stretch/>
        </p:blipFill>
        <p:spPr>
          <a:xfrm>
            <a:off x="7464231" y="2430955"/>
            <a:ext cx="897707" cy="899748"/>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3" name="Picture 3" descr="A close up of a logo&#10;&#10;Description generated with high confidence">
            <a:extLst>
              <a:ext uri="{FF2B5EF4-FFF2-40B4-BE49-F238E27FC236}">
                <a16:creationId xmlns:a16="http://schemas.microsoft.com/office/drawing/2014/main" id="{EC97262B-DBC0-7342-8198-234A4A416A3B}"/>
              </a:ext>
            </a:extLst>
          </p:cNvPr>
          <p:cNvPicPr>
            <a:picLocks noChangeAspect="1"/>
          </p:cNvPicPr>
          <p:nvPr/>
        </p:nvPicPr>
        <p:blipFill rotWithShape="1">
          <a:blip r:embed="rId22"/>
          <a:srcRect b="25746"/>
          <a:stretch/>
        </p:blipFill>
        <p:spPr>
          <a:xfrm>
            <a:off x="3501350" y="2391993"/>
            <a:ext cx="939024" cy="938710"/>
          </a:xfrm>
          <a:prstGeom prst="ellipse">
            <a:avLst/>
          </a:prstGeom>
          <a:solidFill>
            <a:schemeClr val="bg1"/>
          </a:solidFill>
          <a:ln w="10795" cap="flat" cmpd="sng" algn="ctr">
            <a:noFill/>
            <a:prstDash val="solid"/>
          </a:ln>
          <a:effectLst>
            <a:outerShdw blurRad="254000" dist="50800" dir="2700000" sx="101000" sy="101000" algn="tl" rotWithShape="0">
              <a:prstClr val="black">
                <a:alpha val="35000"/>
              </a:prstClr>
            </a:outerShdw>
          </a:effectLst>
        </p:spPr>
      </p:pic>
      <p:pic>
        <p:nvPicPr>
          <p:cNvPr id="52" name="Picture 25" descr="A close up of a logo&#10;&#10;Description generated with very high confidence">
            <a:extLst>
              <a:ext uri="{FF2B5EF4-FFF2-40B4-BE49-F238E27FC236}">
                <a16:creationId xmlns:a16="http://schemas.microsoft.com/office/drawing/2014/main" id="{11829EC8-0F4E-4FC4-BBE0-B676AF6A80C3}"/>
              </a:ext>
            </a:extLst>
          </p:cNvPr>
          <p:cNvPicPr>
            <a:picLocks noChangeAspect="1"/>
          </p:cNvPicPr>
          <p:nvPr/>
        </p:nvPicPr>
        <p:blipFill>
          <a:blip r:embed="rId23"/>
          <a:stretch>
            <a:fillRect/>
          </a:stretch>
        </p:blipFill>
        <p:spPr>
          <a:xfrm>
            <a:off x="6106055" y="5525255"/>
            <a:ext cx="819248" cy="591253"/>
          </a:xfrm>
          <a:prstGeom prst="rect">
            <a:avLst/>
          </a:prstGeom>
        </p:spPr>
      </p:pic>
    </p:spTree>
    <p:extLst>
      <p:ext uri="{BB962C8B-B14F-4D97-AF65-F5344CB8AC3E}">
        <p14:creationId xmlns:p14="http://schemas.microsoft.com/office/powerpoint/2010/main" val="79599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A0A4A143-27D4-49CE-ACD0-037EABF28846}"/>
              </a:ext>
            </a:extLst>
          </p:cNvPr>
          <p:cNvSpPr txBox="1"/>
          <p:nvPr/>
        </p:nvSpPr>
        <p:spPr>
          <a:xfrm>
            <a:off x="691886" y="2638535"/>
            <a:ext cx="3029250" cy="544508"/>
          </a:xfrm>
          <a:prstGeom prst="rect">
            <a:avLst/>
          </a:prstGeom>
          <a:noFill/>
        </p:spPr>
        <p:txBody>
          <a:bodyPr wrap="square" lIns="0" tIns="0" rIns="0" bIns="0" rtlCol="0" anchor="t">
            <a:spAutoFit/>
          </a:bodyPr>
          <a:lstStyle/>
          <a:p>
            <a:pPr lvl="0"/>
            <a:r>
              <a:rPr lang="en-US" sz="1769"/>
              <a:t>Kanban Boards, Backlogs, Dashboards, and Reporting</a:t>
            </a:r>
          </a:p>
        </p:txBody>
      </p:sp>
      <p:sp>
        <p:nvSpPr>
          <p:cNvPr id="22" name="TextBox 21">
            <a:extLst>
              <a:ext uri="{FF2B5EF4-FFF2-40B4-BE49-F238E27FC236}">
                <a16:creationId xmlns:a16="http://schemas.microsoft.com/office/drawing/2014/main" id="{A75A09E4-D0A3-4556-9C0F-105DF4577D44}"/>
              </a:ext>
            </a:extLst>
          </p:cNvPr>
          <p:cNvSpPr txBox="1"/>
          <p:nvPr/>
        </p:nvSpPr>
        <p:spPr>
          <a:xfrm>
            <a:off x="4366733" y="2638533"/>
            <a:ext cx="3403117"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CI/CD platform, FREE for open source projects</a:t>
            </a:r>
            <a:endParaRPr lang="en-US" sz="1769">
              <a:gradFill>
                <a:gsLst>
                  <a:gs pos="2247">
                    <a:srgbClr val="1A1A1A"/>
                  </a:gs>
                  <a:gs pos="18352">
                    <a:srgbClr val="1A1A1A"/>
                  </a:gs>
                </a:gsLst>
                <a:lin ang="5400000" scaled="1"/>
              </a:gradFill>
              <a:latin typeface="Segoe UI"/>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336153" y="2638533"/>
            <a:ext cx="3163963"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Unlimited, Cloud-Hosted Private Git Repos </a:t>
            </a:r>
            <a:endParaRPr lang="en-US" sz="1769">
              <a:gradFill>
                <a:gsLst>
                  <a:gs pos="2247">
                    <a:srgbClr val="1A1A1A"/>
                  </a:gs>
                  <a:gs pos="18352">
                    <a:srgbClr val="1A1A1A"/>
                  </a:gs>
                </a:gsLst>
                <a:lin ang="5400000" scaled="1"/>
              </a:gradFill>
              <a:latin typeface="Segoe UI"/>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691886" y="5285830"/>
            <a:ext cx="2930222" cy="553920"/>
          </a:xfrm>
          <a:prstGeom prst="rect">
            <a:avLst/>
          </a:prstGeom>
          <a:noFill/>
        </p:spPr>
        <p:txBody>
          <a:bodyPr wrap="square" lIns="0" tIns="0" rIns="0" bIns="0" rtlCol="0" anchor="t">
            <a:spAutoFit/>
          </a:bodyPr>
          <a:lstStyle/>
          <a:p>
            <a:pPr lvl="0">
              <a:defRPr/>
            </a:pPr>
            <a:r>
              <a:rPr lang="en-US" sz="1769">
                <a:gradFill>
                  <a:gsLst>
                    <a:gs pos="2247">
                      <a:srgbClr val="1A1A1A"/>
                    </a:gs>
                    <a:gs pos="18352">
                      <a:srgbClr val="1A1A1A"/>
                    </a:gs>
                  </a:gsLst>
                  <a:lin ang="5400000" scaled="1"/>
                </a:gradFill>
              </a:rPr>
              <a:t>Manual and Exploratory Testing Tools</a:t>
            </a:r>
            <a:endParaRPr lang="en-US" sz="1769">
              <a:gradFill>
                <a:gsLst>
                  <a:gs pos="2247">
                    <a:srgbClr val="1A1A1A"/>
                  </a:gs>
                  <a:gs pos="18352">
                    <a:srgbClr val="1A1A1A"/>
                  </a:gs>
                </a:gsLst>
                <a:lin ang="5400000" scaled="1"/>
              </a:gradFill>
              <a:latin typeface="Segoe UI"/>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6733" y="5285830"/>
            <a:ext cx="3278448" cy="549253"/>
          </a:xfrm>
          <a:prstGeom prst="rect">
            <a:avLst/>
          </a:prstGeom>
          <a:noFill/>
        </p:spPr>
        <p:txBody>
          <a:bodyPr wrap="square" lIns="0" tIns="0" rIns="0" bIns="0" rtlCol="0" anchor="t">
            <a:spAutoFit/>
          </a:bodyPr>
          <a:lstStyle/>
          <a:p>
            <a:pPr lvl="0">
              <a:defRPr/>
            </a:pPr>
            <a:r>
              <a:rPr lang="en-GB" sz="1769">
                <a:gradFill>
                  <a:gsLst>
                    <a:gs pos="2247">
                      <a:srgbClr val="1A1A1A"/>
                    </a:gs>
                    <a:gs pos="18352">
                      <a:srgbClr val="1A1A1A"/>
                    </a:gs>
                  </a:gsLst>
                  <a:lin ang="5400000" scaled="1"/>
                </a:gradFill>
              </a:rPr>
              <a:t>Package Management for Maven, </a:t>
            </a:r>
            <a:r>
              <a:rPr lang="en-GB" sz="1769" err="1">
                <a:gradFill>
                  <a:gsLst>
                    <a:gs pos="2247">
                      <a:srgbClr val="1A1A1A"/>
                    </a:gs>
                    <a:gs pos="18352">
                      <a:srgbClr val="1A1A1A"/>
                    </a:gs>
                  </a:gsLst>
                  <a:lin ang="5400000" scaled="1"/>
                </a:gradFill>
              </a:rPr>
              <a:t>npm</a:t>
            </a:r>
            <a:r>
              <a:rPr lang="en-GB" sz="1769">
                <a:gradFill>
                  <a:gsLst>
                    <a:gs pos="2247">
                      <a:srgbClr val="1A1A1A"/>
                    </a:gs>
                    <a:gs pos="18352">
                      <a:srgbClr val="1A1A1A"/>
                    </a:gs>
                  </a:gsLst>
                  <a:lin ang="5400000" scaled="1"/>
                </a:gradFill>
              </a:rPr>
              <a:t>, and NuGet</a:t>
            </a:r>
            <a:r>
              <a:rPr lang="en-GB">
                <a:gradFill>
                  <a:gsLst>
                    <a:gs pos="2247">
                      <a:srgbClr val="1A1A1A"/>
                    </a:gs>
                    <a:gs pos="18352">
                      <a:srgbClr val="1A1A1A"/>
                    </a:gs>
                  </a:gsLst>
                  <a:lin ang="5400000" scaled="1"/>
                </a:gradFill>
              </a:rPr>
              <a:t>.</a:t>
            </a:r>
            <a:endParaRPr lang="en-US">
              <a:gradFill>
                <a:gsLst>
                  <a:gs pos="2247">
                    <a:srgbClr val="1A1A1A"/>
                  </a:gs>
                  <a:gs pos="18352">
                    <a:srgbClr val="1A1A1A"/>
                  </a:gs>
                </a:gsLst>
                <a:lin ang="5400000" scaled="1"/>
              </a:gradFill>
              <a:latin typeface="Segoe UI"/>
              <a:cs typeface="Segoe UI"/>
            </a:endParaRPr>
          </a:p>
        </p:txBody>
      </p:sp>
      <p:pic>
        <p:nvPicPr>
          <p:cNvPr id="14" name="Picture 4" descr="A picture containing object&#10;&#10;Description generated with very high confidence">
            <a:extLst>
              <a:ext uri="{FF2B5EF4-FFF2-40B4-BE49-F238E27FC236}">
                <a16:creationId xmlns:a16="http://schemas.microsoft.com/office/drawing/2014/main" id="{AC2AB146-06C0-4E0D-8899-5ADB9DA17233}"/>
              </a:ext>
            </a:extLst>
          </p:cNvPr>
          <p:cNvPicPr>
            <a:picLocks noChangeAspect="1"/>
          </p:cNvPicPr>
          <p:nvPr/>
        </p:nvPicPr>
        <p:blipFill>
          <a:blip r:embed="rId3"/>
          <a:stretch>
            <a:fillRect/>
          </a:stretch>
        </p:blipFill>
        <p:spPr>
          <a:xfrm>
            <a:off x="4366732" y="1462396"/>
            <a:ext cx="708472" cy="705746"/>
          </a:xfrm>
          <a:prstGeom prst="rect">
            <a:avLst/>
          </a:prstGeom>
        </p:spPr>
      </p:pic>
      <p:pic>
        <p:nvPicPr>
          <p:cNvPr id="15" name="Picture 6">
            <a:extLst>
              <a:ext uri="{FF2B5EF4-FFF2-40B4-BE49-F238E27FC236}">
                <a16:creationId xmlns:a16="http://schemas.microsoft.com/office/drawing/2014/main" id="{4F632D14-7C31-47CA-BC92-820474ACB39A}"/>
              </a:ext>
            </a:extLst>
          </p:cNvPr>
          <p:cNvPicPr>
            <a:picLocks noChangeAspect="1"/>
          </p:cNvPicPr>
          <p:nvPr/>
        </p:nvPicPr>
        <p:blipFill>
          <a:blip r:embed="rId4"/>
          <a:stretch>
            <a:fillRect/>
          </a:stretch>
        </p:blipFill>
        <p:spPr>
          <a:xfrm>
            <a:off x="4366734" y="4129907"/>
            <a:ext cx="721958" cy="705746"/>
          </a:xfrm>
          <a:prstGeom prst="rect">
            <a:avLst/>
          </a:prstGeom>
        </p:spPr>
      </p:pic>
      <p:pic>
        <p:nvPicPr>
          <p:cNvPr id="16" name="Picture 8" descr="A picture containing object&#10;&#10;Description generated with very high confidence">
            <a:extLst>
              <a:ext uri="{FF2B5EF4-FFF2-40B4-BE49-F238E27FC236}">
                <a16:creationId xmlns:a16="http://schemas.microsoft.com/office/drawing/2014/main" id="{228FD8FB-8B6C-4A6D-BCA2-229F0890F98C}"/>
              </a:ext>
            </a:extLst>
          </p:cNvPr>
          <p:cNvPicPr>
            <a:picLocks noChangeAspect="1"/>
          </p:cNvPicPr>
          <p:nvPr/>
        </p:nvPicPr>
        <p:blipFill>
          <a:blip r:embed="rId5"/>
          <a:stretch>
            <a:fillRect/>
          </a:stretch>
        </p:blipFill>
        <p:spPr>
          <a:xfrm>
            <a:off x="691886" y="1462396"/>
            <a:ext cx="722332" cy="705746"/>
          </a:xfrm>
          <a:prstGeom prst="rect">
            <a:avLst/>
          </a:prstGeom>
        </p:spPr>
      </p:pic>
      <p:pic>
        <p:nvPicPr>
          <p:cNvPr id="17" name="Picture 10" descr="A picture containing stop, sign, outdoor, sitting&#10;&#10;Description generated with very high confidence">
            <a:extLst>
              <a:ext uri="{FF2B5EF4-FFF2-40B4-BE49-F238E27FC236}">
                <a16:creationId xmlns:a16="http://schemas.microsoft.com/office/drawing/2014/main" id="{6406FE2F-92A4-4316-B249-0BFC11B2E2B5}"/>
              </a:ext>
            </a:extLst>
          </p:cNvPr>
          <p:cNvPicPr>
            <a:picLocks noChangeAspect="1"/>
          </p:cNvPicPr>
          <p:nvPr/>
        </p:nvPicPr>
        <p:blipFill>
          <a:blip r:embed="rId6"/>
          <a:stretch>
            <a:fillRect/>
          </a:stretch>
        </p:blipFill>
        <p:spPr>
          <a:xfrm>
            <a:off x="8336153" y="1462396"/>
            <a:ext cx="714647" cy="705746"/>
          </a:xfrm>
          <a:prstGeom prst="rect">
            <a:avLst/>
          </a:prstGeom>
        </p:spPr>
      </p:pic>
      <p:pic>
        <p:nvPicPr>
          <p:cNvPr id="32" name="Picture 12">
            <a:extLst>
              <a:ext uri="{FF2B5EF4-FFF2-40B4-BE49-F238E27FC236}">
                <a16:creationId xmlns:a16="http://schemas.microsoft.com/office/drawing/2014/main" id="{0B3C4841-DF3A-4896-9BC5-D1CFA36142CD}"/>
              </a:ext>
            </a:extLst>
          </p:cNvPr>
          <p:cNvPicPr>
            <a:picLocks noChangeAspect="1"/>
          </p:cNvPicPr>
          <p:nvPr/>
        </p:nvPicPr>
        <p:blipFill>
          <a:blip r:embed="rId7"/>
          <a:stretch>
            <a:fillRect/>
          </a:stretch>
        </p:blipFill>
        <p:spPr>
          <a:xfrm>
            <a:off x="691886" y="4129907"/>
            <a:ext cx="697591" cy="705746"/>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655797" y="2146864"/>
            <a:ext cx="1347803" cy="561169"/>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00B294"/>
                </a:solidFill>
                <a:latin typeface="Segoe UI Semibold"/>
              </a:rPr>
              <a:t>Azure Boards</a:t>
            </a:r>
            <a:endParaRPr lang="en-US" sz="1765">
              <a:solidFill>
                <a:srgbClr val="00B294"/>
              </a:solidFill>
              <a:latin typeface="Segoe UI Semibold"/>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336154" y="2146864"/>
            <a:ext cx="164690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D83B01"/>
                </a:solidFill>
                <a:latin typeface="Segoe UI Semibold"/>
              </a:rPr>
              <a:t>Azure </a:t>
            </a:r>
            <a:r>
              <a:rPr lang="en-US" sz="1765">
                <a:solidFill>
                  <a:srgbClr val="D83B01"/>
                </a:solidFill>
                <a:latin typeface="Segoe UI Semibold"/>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6733" y="2146864"/>
            <a:ext cx="1909681"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2560E0"/>
                </a:solidFill>
                <a:latin typeface="Segoe UI Semibold"/>
              </a:rPr>
              <a:t>Azure Pipelines</a:t>
            </a:r>
            <a:endParaRPr lang="en-US" sz="1765">
              <a:solidFill>
                <a:srgbClr val="2560E0"/>
              </a:solidFill>
              <a:latin typeface="Segoe UI Semibold"/>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655797" y="4784346"/>
            <a:ext cx="1804949"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854CC7"/>
                </a:solidFill>
                <a:latin typeface="Segoe UI Semibold"/>
              </a:rPr>
              <a:t>Azure Test</a:t>
            </a:r>
            <a:r>
              <a:rPr lang="en-US" sz="1765">
                <a:solidFill>
                  <a:srgbClr val="854CC7"/>
                </a:solidFill>
                <a:latin typeface="Segoe UI Semibold"/>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6735" y="4784346"/>
            <a:ext cx="2014555" cy="561131"/>
          </a:xfrm>
          <a:prstGeom prst="rect">
            <a:avLst/>
          </a:prstGeom>
          <a:noFill/>
        </p:spPr>
        <p:txBody>
          <a:bodyPr rot="0" spcFirstLastPara="0" vertOverflow="overflow" horzOverflow="overflow" vert="horz" wrap="square" lIns="0" tIns="143407" rIns="0" bIns="143407" numCol="1" spcCol="0" rtlCol="0" fromWordArt="0" anchor="t" anchorCtr="0" forceAA="0" compatLnSpc="1">
            <a:prstTxWarp prst="textNoShape">
              <a:avLst/>
            </a:prstTxWarp>
            <a:spAutoFit/>
          </a:bodyPr>
          <a:lstStyle/>
          <a:p>
            <a:pPr defTabSz="914192">
              <a:defRPr/>
            </a:pPr>
            <a:r>
              <a:rPr lang="en-US" sz="1765">
                <a:solidFill>
                  <a:srgbClr val="CB2E6D"/>
                </a:solidFill>
                <a:latin typeface="Segoe UI Semibold"/>
              </a:rPr>
              <a:t>Azure Artifacts</a:t>
            </a:r>
            <a:endParaRPr lang="en-US" sz="1765">
              <a:solidFill>
                <a:srgbClr val="CB2E6D"/>
              </a:solidFill>
              <a:latin typeface="Segoe UI Semibold"/>
              <a:cs typeface="Segoe UI"/>
            </a:endParaRPr>
          </a:p>
        </p:txBody>
      </p:sp>
      <p:sp>
        <p:nvSpPr>
          <p:cNvPr id="29" name="Title 16">
            <a:extLst>
              <a:ext uri="{FF2B5EF4-FFF2-40B4-BE49-F238E27FC236}">
                <a16:creationId xmlns:a16="http://schemas.microsoft.com/office/drawing/2014/main" id="{B07B6216-DCF1-4A3C-A924-8AF8384DB607}"/>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r>
              <a:rPr lang="en-IE" noProof="0"/>
              <a:t>Azure DevOps</a:t>
            </a:r>
          </a:p>
        </p:txBody>
      </p:sp>
      <p:sp>
        <p:nvSpPr>
          <p:cNvPr id="30" name="Rectangle 29">
            <a:extLst>
              <a:ext uri="{FF2B5EF4-FFF2-40B4-BE49-F238E27FC236}">
                <a16:creationId xmlns:a16="http://schemas.microsoft.com/office/drawing/2014/main" id="{89BFFAFD-7671-484A-BE52-89DCFCD4F0DC}"/>
              </a:ext>
            </a:extLst>
          </p:cNvPr>
          <p:cNvSpPr/>
          <p:nvPr/>
        </p:nvSpPr>
        <p:spPr bwMode="auto">
          <a:xfrm>
            <a:off x="7968079" y="5798291"/>
            <a:ext cx="4223057" cy="834811"/>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algn="ctr" defTabSz="932293" fontAlgn="base">
              <a:spcBef>
                <a:spcPct val="0"/>
              </a:spcBef>
              <a:spcAft>
                <a:spcPct val="0"/>
              </a:spcAft>
              <a:defRPr/>
            </a:pPr>
            <a:endParaRPr lang="en-US" sz="1600">
              <a:gradFill>
                <a:gsLst>
                  <a:gs pos="40075">
                    <a:srgbClr val="FFFFFF"/>
                  </a:gs>
                  <a:gs pos="30000">
                    <a:srgbClr val="FFFFFF"/>
                  </a:gs>
                </a:gsLst>
                <a:lin ang="5400000" scaled="0"/>
              </a:gradFill>
              <a:latin typeface="Segoe UI"/>
            </a:endParaRPr>
          </a:p>
        </p:txBody>
      </p:sp>
      <p:grpSp>
        <p:nvGrpSpPr>
          <p:cNvPr id="31" name="Group 30">
            <a:extLst>
              <a:ext uri="{FF2B5EF4-FFF2-40B4-BE49-F238E27FC236}">
                <a16:creationId xmlns:a16="http://schemas.microsoft.com/office/drawing/2014/main" id="{A6BE942F-6B37-4FFB-9E4F-31A6B815551A}"/>
              </a:ext>
            </a:extLst>
          </p:cNvPr>
          <p:cNvGrpSpPr/>
          <p:nvPr/>
        </p:nvGrpSpPr>
        <p:grpSpPr>
          <a:xfrm>
            <a:off x="8280088" y="6032843"/>
            <a:ext cx="3589968" cy="365708"/>
            <a:chOff x="2605714" y="6183962"/>
            <a:chExt cx="3590476" cy="365760"/>
          </a:xfrm>
        </p:grpSpPr>
        <p:sp>
          <p:nvSpPr>
            <p:cNvPr id="33" name="Text Placeholder 3">
              <a:extLst>
                <a:ext uri="{FF2B5EF4-FFF2-40B4-BE49-F238E27FC236}">
                  <a16:creationId xmlns:a16="http://schemas.microsoft.com/office/drawing/2014/main" id="{8C0D9E7C-1C6B-4663-A88B-B2108CC18EDD}"/>
                </a:ext>
              </a:extLst>
            </p:cNvPr>
            <p:cNvSpPr txBox="1">
              <a:spLocks/>
            </p:cNvSpPr>
            <p:nvPr/>
          </p:nvSpPr>
          <p:spPr>
            <a:xfrm>
              <a:off x="3184747" y="6212954"/>
              <a:ext cx="3011443" cy="307821"/>
            </a:xfrm>
            <a:prstGeom prst="rect">
              <a:avLst/>
            </a:prstGeom>
          </p:spPr>
          <p:txBody>
            <a:bodyPr vert="horz" wrap="non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192">
                <a:buNone/>
                <a:defRPr/>
              </a:pPr>
              <a:r>
                <a:rPr lang="en-US" sz="2000">
                  <a:gradFill>
                    <a:gsLst>
                      <a:gs pos="18352">
                        <a:srgbClr val="FFFFFF"/>
                      </a:gs>
                      <a:gs pos="41199">
                        <a:srgbClr val="FFFFFF"/>
                      </a:gs>
                    </a:gsLst>
                    <a:lin ang="5400000" scaled="1"/>
                  </a:gradFill>
                  <a:latin typeface="Segoe UI Semibold" panose="020B0702040204020203" pitchFamily="34" charset="0"/>
                  <a:cs typeface="Segoe UI Semibold" panose="020B0702040204020203" pitchFamily="34" charset="0"/>
                </a:rPr>
                <a:t>https://azure.com/devops</a:t>
              </a:r>
            </a:p>
          </p:txBody>
        </p:sp>
        <p:sp>
          <p:nvSpPr>
            <p:cNvPr id="35" name="PageRight_E761">
              <a:extLst>
                <a:ext uri="{FF2B5EF4-FFF2-40B4-BE49-F238E27FC236}">
                  <a16:creationId xmlns:a16="http://schemas.microsoft.com/office/drawing/2014/main" id="{DFAD6D23-A5F6-4F47-A070-3EFCE402334D}"/>
                </a:ext>
              </a:extLst>
            </p:cNvPr>
            <p:cNvSpPr>
              <a:spLocks noChangeAspect="1" noEditPoints="1"/>
            </p:cNvSpPr>
            <p:nvPr/>
          </p:nvSpPr>
          <p:spPr bwMode="auto">
            <a:xfrm>
              <a:off x="2605714" y="6183962"/>
              <a:ext cx="365492" cy="36576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grpSp>
    </p:spTree>
    <p:extLst>
      <p:ext uri="{BB962C8B-B14F-4D97-AF65-F5344CB8AC3E}">
        <p14:creationId xmlns:p14="http://schemas.microsoft.com/office/powerpoint/2010/main" val="1952736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652875"/>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1308" y="249539"/>
            <a:ext cx="6358923" cy="6358923"/>
          </a:xfrm>
          <a:prstGeom prst="rect">
            <a:avLst/>
          </a:prstGeom>
        </p:spPr>
      </p:pic>
      <p:sp>
        <p:nvSpPr>
          <p:cNvPr id="3" name="Title 1"/>
          <p:cNvSpPr txBox="1">
            <a:spLocks/>
          </p:cNvSpPr>
          <p:nvPr/>
        </p:nvSpPr>
        <p:spPr>
          <a:xfrm>
            <a:off x="5539289" y="3036837"/>
            <a:ext cx="5950245" cy="784327"/>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238"/>
            <a:r>
              <a:rPr lang="en-US">
                <a:solidFill>
                  <a:srgbClr val="FFFFFF"/>
                </a:solidFill>
                <a:latin typeface="Segoe UI Light"/>
                <a:sym typeface="Segoe UI"/>
              </a:rPr>
              <a:t>Get started today</a:t>
            </a:r>
          </a:p>
          <a:p>
            <a:pPr defTabSz="914238"/>
            <a:r>
              <a:rPr lang="en-US">
                <a:solidFill>
                  <a:srgbClr val="FFFFFF"/>
                </a:solidFill>
                <a:latin typeface="Segoe UI Light"/>
                <a:sym typeface="Segoe UI"/>
              </a:rPr>
              <a:t>xamarin.com</a:t>
            </a:r>
          </a:p>
        </p:txBody>
      </p:sp>
    </p:spTree>
    <p:extLst>
      <p:ext uri="{BB962C8B-B14F-4D97-AF65-F5344CB8AC3E}">
        <p14:creationId xmlns:p14="http://schemas.microsoft.com/office/powerpoint/2010/main" val="2428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a:solidFill>
                  <a:srgbClr val="404040"/>
                </a:solidFill>
              </a:rPr>
              <a:t>Thank you.</a:t>
            </a:r>
          </a:p>
          <a:p>
            <a:pPr algn="ctr" defTabSz="914281">
              <a:lnSpc>
                <a:spcPct val="60000"/>
              </a:lnSpc>
              <a:buClr>
                <a:srgbClr val="FFFFFF"/>
              </a:buClr>
              <a:buSzPct val="90000"/>
            </a:pPr>
            <a:endParaRPr lang="en-US" sz="7645" spc="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dirty="0">
                <a:solidFill>
                  <a:srgbClr val="404040"/>
                </a:solidFill>
                <a:cs typeface="Arial"/>
              </a:rPr>
              <a:t>Matthew Leibowitz</a:t>
            </a:r>
          </a:p>
          <a:p>
            <a:pPr defTabSz="914314"/>
            <a:r>
              <a:rPr lang="en-US" sz="1961" kern="0" dirty="0">
                <a:solidFill>
                  <a:srgbClr val="404040"/>
                </a:solidFill>
                <a:latin typeface="Segoe UI Light"/>
                <a:cs typeface="Arial"/>
              </a:rPr>
              <a:t>Software Engineer @ Microsoft</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5"/>
            <a:ext cx="9540280" cy="408445"/>
            <a:chOff x="1735137" y="5935662"/>
            <a:chExt cx="9732963" cy="416695"/>
          </a:xfrm>
        </p:grpSpPr>
        <p:sp>
          <p:nvSpPr>
            <p:cNvPr id="10" name="TextBox 9"/>
            <p:cNvSpPr txBox="1"/>
            <p:nvPr/>
          </p:nvSpPr>
          <p:spPr>
            <a:xfrm>
              <a:off x="1735137" y="5935662"/>
              <a:ext cx="3267004" cy="416695"/>
            </a:xfrm>
            <a:prstGeom prst="rect">
              <a:avLst/>
            </a:prstGeom>
            <a:noFill/>
          </p:spPr>
          <p:txBody>
            <a:bodyPr wrap="square" rtlCol="0">
              <a:spAutoFit/>
            </a:bodyPr>
            <a:lstStyle/>
            <a:p>
              <a:pPr defTabSz="914314">
                <a:lnSpc>
                  <a:spcPct val="130000"/>
                </a:lnSpc>
              </a:pPr>
              <a:r>
                <a:rPr lang="en-US" sz="1765" kern="0" dirty="0">
                  <a:solidFill>
                    <a:srgbClr val="404040"/>
                  </a:solidFill>
                  <a:latin typeface="Segoe UI Light"/>
                  <a:cs typeface="Arial"/>
                </a:rPr>
                <a:t>maleib@microsoft.com</a:t>
              </a:r>
            </a:p>
          </p:txBody>
        </p:sp>
        <p:sp>
          <p:nvSpPr>
            <p:cNvPr id="11" name="TextBox 10"/>
            <p:cNvSpPr txBox="1"/>
            <p:nvPr/>
          </p:nvSpPr>
          <p:spPr>
            <a:xfrm>
              <a:off x="5263582" y="5935662"/>
              <a:ext cx="3163436" cy="416695"/>
            </a:xfrm>
            <a:prstGeom prst="rect">
              <a:avLst/>
            </a:prstGeom>
            <a:noFill/>
          </p:spPr>
          <p:txBody>
            <a:bodyPr wrap="square" rtlCol="0">
              <a:spAutoFit/>
            </a:bodyPr>
            <a:lstStyle/>
            <a:p>
              <a:pPr algn="ctr" defTabSz="914314">
                <a:lnSpc>
                  <a:spcPct val="130000"/>
                </a:lnSpc>
              </a:pPr>
              <a:r>
                <a:rPr lang="en-US" sz="1765" kern="0" dirty="0">
                  <a:solidFill>
                    <a:srgbClr val="404040"/>
                  </a:solidFill>
                  <a:latin typeface="Segoe UI Light"/>
                  <a:cs typeface="Arial"/>
                </a:rPr>
                <a:t>dotnetdevaddict.co.za</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dirty="0">
                  <a:solidFill>
                    <a:srgbClr val="404040"/>
                  </a:solidFill>
                  <a:latin typeface="Segoe UI Light"/>
                  <a:cs typeface="Arial"/>
                </a:rPr>
                <a:t>@mattleibow</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E2DDF4-48BD-4D64-864E-DB1691A4B307}"/>
              </a:ext>
            </a:extLst>
          </p:cNvPr>
          <p:cNvSpPr>
            <a:spLocks noGrp="1"/>
          </p:cNvSpPr>
          <p:nvPr>
            <p:ph type="body" sz="quarter" idx="10"/>
          </p:nvPr>
        </p:nvSpPr>
        <p:spPr>
          <a:xfrm>
            <a:off x="269239" y="1189177"/>
            <a:ext cx="11653523" cy="3382529"/>
          </a:xfrm>
        </p:spPr>
        <p:txBody>
          <a:bodyPr/>
          <a:lstStyle/>
          <a:p>
            <a:r>
              <a:rPr lang="en-US" dirty="0"/>
              <a:t>What is Xamarin?</a:t>
            </a:r>
          </a:p>
          <a:p>
            <a:r>
              <a:rPr lang="en-US" dirty="0"/>
              <a:t>Xamarin &amp; .NET</a:t>
            </a:r>
            <a:r>
              <a:rPr lang="en-US" dirty="0">
                <a:solidFill>
                  <a:srgbClr val="FF0000"/>
                </a:solidFill>
              </a:rPr>
              <a:t> </a:t>
            </a:r>
            <a:endParaRPr lang="en-US" dirty="0"/>
          </a:p>
          <a:p>
            <a:r>
              <a:rPr lang="en-US" dirty="0"/>
              <a:t>Under the Hood</a:t>
            </a:r>
          </a:p>
          <a:p>
            <a:r>
              <a:rPr lang="en-US" dirty="0"/>
              <a:t>Tooling &amp; Integrations </a:t>
            </a:r>
          </a:p>
          <a:p>
            <a:r>
              <a:rPr lang="en-US" dirty="0"/>
              <a:t>Xamarin in Visual Studio</a:t>
            </a:r>
            <a:r>
              <a:rPr lang="en-US" dirty="0">
                <a:solidFill>
                  <a:srgbClr val="FF0000"/>
                </a:solidFill>
              </a:rPr>
              <a:t> </a:t>
            </a:r>
            <a:endParaRPr lang="en-US" dirty="0"/>
          </a:p>
        </p:txBody>
      </p:sp>
      <p:sp>
        <p:nvSpPr>
          <p:cNvPr id="3" name="Title 2">
            <a:extLst>
              <a:ext uri="{FF2B5EF4-FFF2-40B4-BE49-F238E27FC236}">
                <a16:creationId xmlns:a16="http://schemas.microsoft.com/office/drawing/2014/main" id="{72F6D197-C44D-4186-9AFC-2AE5945156E3}"/>
              </a:ext>
            </a:extLst>
          </p:cNvPr>
          <p:cNvSpPr>
            <a:spLocks noGrp="1"/>
          </p:cNvSpPr>
          <p:nvPr>
            <p:ph type="title"/>
          </p:nvPr>
        </p:nvSpPr>
        <p:spPr/>
        <p:txBody>
          <a:bodyPr/>
          <a:lstStyle/>
          <a:p>
            <a:r>
              <a:rPr lang="en-US"/>
              <a:t>Agenda</a:t>
            </a:r>
          </a:p>
        </p:txBody>
      </p:sp>
    </p:spTree>
    <p:extLst>
      <p:ext uri="{BB962C8B-B14F-4D97-AF65-F5344CB8AC3E}">
        <p14:creationId xmlns:p14="http://schemas.microsoft.com/office/powerpoint/2010/main" val="27940250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2344D6-6B28-4E76-8BE0-6D2746F9492F}"/>
              </a:ext>
            </a:extLst>
          </p:cNvPr>
          <p:cNvSpPr/>
          <p:nvPr/>
        </p:nvSpPr>
        <p:spPr>
          <a:xfrm>
            <a:off x="6874218" y="4129564"/>
            <a:ext cx="3115637" cy="646331"/>
          </a:xfrm>
          <a:prstGeom prst="rect">
            <a:avLst/>
          </a:prstGeom>
        </p:spPr>
        <p:txBody>
          <a:bodyPr wrap="square">
            <a:spAutoFit/>
          </a:bodyPr>
          <a:lstStyle/>
          <a:p>
            <a:pPr lvl="0" algn="ctr"/>
            <a:r>
              <a:rPr lang="en-US" sz="3600">
                <a:solidFill>
                  <a:schemeClr val="tx1">
                    <a:lumMod val="65000"/>
                    <a:lumOff val="35000"/>
                  </a:schemeClr>
                </a:solidFill>
                <a:latin typeface="Segoe UI Light"/>
                <a:cs typeface="Segoe UI Light"/>
              </a:rPr>
              <a:t>Integrations</a:t>
            </a:r>
            <a:endParaRPr lang="en-US" sz="3600" kern="0">
              <a:solidFill>
                <a:schemeClr val="tx1">
                  <a:lumMod val="65000"/>
                  <a:lumOff val="35000"/>
                </a:schemeClr>
              </a:solidFill>
              <a:latin typeface="Segoe UI Light"/>
              <a:ea typeface="Segoe UI" pitchFamily="34" charset="0"/>
              <a:cs typeface="Segoe UI Light"/>
            </a:endParaRPr>
          </a:p>
        </p:txBody>
      </p:sp>
      <p:pic>
        <p:nvPicPr>
          <p:cNvPr id="7" name="Picture 6" descr="Hierarchy">
            <a:extLst>
              <a:ext uri="{FF2B5EF4-FFF2-40B4-BE49-F238E27FC236}">
                <a16:creationId xmlns:a16="http://schemas.microsoft.com/office/drawing/2014/main" id="{01888986-3F1F-43FA-BB49-AD1C5E8E8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27871" y="1952064"/>
            <a:ext cx="2408333" cy="2408333"/>
          </a:xfrm>
          <a:prstGeom prst="rect">
            <a:avLst/>
          </a:prstGeom>
        </p:spPr>
      </p:pic>
    </p:spTree>
    <p:extLst>
      <p:ext uri="{BB962C8B-B14F-4D97-AF65-F5344CB8AC3E}">
        <p14:creationId xmlns:p14="http://schemas.microsoft.com/office/powerpoint/2010/main" val="30892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Libraries &amp; Tools</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44" name="Picture 20" descr="Image result for raygun.io logo">
            <a:extLst>
              <a:ext uri="{FF2B5EF4-FFF2-40B4-BE49-F238E27FC236}">
                <a16:creationId xmlns:a16="http://schemas.microsoft.com/office/drawing/2014/main" id="{D150499E-4024-4A39-A091-498D0A202208}"/>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24426" y="5844530"/>
            <a:ext cx="4823413"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Image result for instabug logo">
            <a:extLst>
              <a:ext uri="{FF2B5EF4-FFF2-40B4-BE49-F238E27FC236}">
                <a16:creationId xmlns:a16="http://schemas.microsoft.com/office/drawing/2014/main" id="{6266C04A-ADDA-4857-B150-5B73E8793F46}"/>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110983"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Polly-Logo@4x.png">
            <a:extLst>
              <a:ext uri="{FF2B5EF4-FFF2-40B4-BE49-F238E27FC236}">
                <a16:creationId xmlns:a16="http://schemas.microsoft.com/office/drawing/2014/main" id="{2CAB30DB-24F2-4729-B3A2-BC074F344A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6545" y="2706804"/>
            <a:ext cx="1370987" cy="1370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qlite logo">
            <a:extLst>
              <a:ext uri="{FF2B5EF4-FFF2-40B4-BE49-F238E27FC236}">
                <a16:creationId xmlns:a16="http://schemas.microsoft.com/office/drawing/2014/main" id="{0F590241-FDE7-4997-9D9F-69646526E8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8218" y="1495930"/>
            <a:ext cx="2223542" cy="1053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kia logo">
            <a:extLst>
              <a:ext uri="{FF2B5EF4-FFF2-40B4-BE49-F238E27FC236}">
                <a16:creationId xmlns:a16="http://schemas.microsoft.com/office/drawing/2014/main" id="{EFC06D1F-10D7-4F8C-B4E2-A852ED9673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9643" y="1537851"/>
            <a:ext cx="1758350" cy="97002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telerik logo">
            <a:extLst>
              <a:ext uri="{FF2B5EF4-FFF2-40B4-BE49-F238E27FC236}">
                <a16:creationId xmlns:a16="http://schemas.microsoft.com/office/drawing/2014/main" id="{F71BF85D-7E64-494D-972B-E2FEC0E85B3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69682" y="1220333"/>
            <a:ext cx="1605058" cy="16050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yncfusion logo">
            <a:extLst>
              <a:ext uri="{FF2B5EF4-FFF2-40B4-BE49-F238E27FC236}">
                <a16:creationId xmlns:a16="http://schemas.microsoft.com/office/drawing/2014/main" id="{782C3AA3-265A-42AE-89D4-6F3E03976A9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823467" y="5548647"/>
            <a:ext cx="2923656" cy="153491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8C4F991-95A8-4F42-A9AD-959CCE22C8BC}"/>
              </a:ext>
            </a:extLst>
          </p:cNvPr>
          <p:cNvPicPr>
            <a:picLocks noChangeAspect="1"/>
          </p:cNvPicPr>
          <p:nvPr/>
        </p:nvPicPr>
        <p:blipFill>
          <a:blip r:embed="rId10"/>
          <a:stretch>
            <a:fillRect/>
          </a:stretch>
        </p:blipFill>
        <p:spPr>
          <a:xfrm>
            <a:off x="5385537" y="2798566"/>
            <a:ext cx="2207130" cy="1187462"/>
          </a:xfrm>
          <a:prstGeom prst="rect">
            <a:avLst/>
          </a:prstGeom>
        </p:spPr>
      </p:pic>
      <p:grpSp>
        <p:nvGrpSpPr>
          <p:cNvPr id="4" name="Group 3">
            <a:extLst>
              <a:ext uri="{FF2B5EF4-FFF2-40B4-BE49-F238E27FC236}">
                <a16:creationId xmlns:a16="http://schemas.microsoft.com/office/drawing/2014/main" id="{13D1884A-6456-4FE1-AF48-3875C18A11F0}"/>
              </a:ext>
            </a:extLst>
          </p:cNvPr>
          <p:cNvGrpSpPr/>
          <p:nvPr/>
        </p:nvGrpSpPr>
        <p:grpSpPr>
          <a:xfrm>
            <a:off x="590736" y="1495930"/>
            <a:ext cx="2991087" cy="1053865"/>
            <a:chOff x="590736" y="1495930"/>
            <a:chExt cx="2991087" cy="1053865"/>
          </a:xfrm>
        </p:grpSpPr>
        <p:pic>
          <p:nvPicPr>
            <p:cNvPr id="11" name="Picture 22" descr="Related image">
              <a:extLst>
                <a:ext uri="{FF2B5EF4-FFF2-40B4-BE49-F238E27FC236}">
                  <a16:creationId xmlns:a16="http://schemas.microsoft.com/office/drawing/2014/main" id="{122F1DC7-BED9-4317-B741-FACABC2982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0736" y="1495930"/>
              <a:ext cx="1780501" cy="1053865"/>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DD059741-F8C8-4261-9DE8-BCB4AA877242}"/>
                </a:ext>
              </a:extLst>
            </p:cNvPr>
            <p:cNvSpPr txBox="1"/>
            <p:nvPr/>
          </p:nvSpPr>
          <p:spPr>
            <a:xfrm>
              <a:off x="2248829" y="1652154"/>
              <a:ext cx="1332994"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Cognitive</a:t>
              </a:r>
            </a:p>
            <a:p>
              <a:pPr>
                <a:lnSpc>
                  <a:spcPct val="90000"/>
                </a:lnSpc>
                <a:spcAft>
                  <a:spcPts val="600"/>
                </a:spcAft>
              </a:pPr>
              <a:r>
                <a:rPr lang="en-US">
                  <a:gradFill>
                    <a:gsLst>
                      <a:gs pos="2917">
                        <a:schemeClr val="tx1"/>
                      </a:gs>
                      <a:gs pos="30000">
                        <a:schemeClr val="tx1"/>
                      </a:gs>
                    </a:gsLst>
                    <a:lin ang="5400000" scaled="0"/>
                  </a:gradFill>
                </a:rPr>
                <a:t>Services</a:t>
              </a:r>
            </a:p>
          </p:txBody>
        </p:sp>
      </p:grpSp>
      <p:grpSp>
        <p:nvGrpSpPr>
          <p:cNvPr id="5" name="Group 4">
            <a:extLst>
              <a:ext uri="{FF2B5EF4-FFF2-40B4-BE49-F238E27FC236}">
                <a16:creationId xmlns:a16="http://schemas.microsoft.com/office/drawing/2014/main" id="{716B942A-2AE6-4BB1-8652-F6CFA591F239}"/>
              </a:ext>
            </a:extLst>
          </p:cNvPr>
          <p:cNvGrpSpPr/>
          <p:nvPr/>
        </p:nvGrpSpPr>
        <p:grpSpPr>
          <a:xfrm>
            <a:off x="1755019" y="2679386"/>
            <a:ext cx="3015241" cy="1370987"/>
            <a:chOff x="1755019" y="2679386"/>
            <a:chExt cx="3015241" cy="1370987"/>
          </a:xfrm>
        </p:grpSpPr>
        <p:pic>
          <p:nvPicPr>
            <p:cNvPr id="15" name="Picture 30" descr="Related image">
              <a:extLst>
                <a:ext uri="{FF2B5EF4-FFF2-40B4-BE49-F238E27FC236}">
                  <a16:creationId xmlns:a16="http://schemas.microsoft.com/office/drawing/2014/main" id="{F57E060D-E833-4EBE-8411-8872289F2AD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55019" y="2679386"/>
              <a:ext cx="1370987" cy="137098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CA986F9-49D6-4A96-A1B2-C2D45A396ADD}"/>
                </a:ext>
              </a:extLst>
            </p:cNvPr>
            <p:cNvSpPr txBox="1"/>
            <p:nvPr/>
          </p:nvSpPr>
          <p:spPr>
            <a:xfrm>
              <a:off x="3001891" y="2954587"/>
              <a:ext cx="1768369"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Azure Active</a:t>
              </a:r>
            </a:p>
            <a:p>
              <a:pPr>
                <a:lnSpc>
                  <a:spcPct val="90000"/>
                </a:lnSpc>
                <a:spcAft>
                  <a:spcPts val="600"/>
                </a:spcAft>
              </a:pPr>
              <a:r>
                <a:rPr lang="en-US">
                  <a:gradFill>
                    <a:gsLst>
                      <a:gs pos="2917">
                        <a:schemeClr val="tx1"/>
                      </a:gs>
                      <a:gs pos="30000">
                        <a:schemeClr val="tx1"/>
                      </a:gs>
                    </a:gsLst>
                    <a:lin ang="5400000" scaled="0"/>
                  </a:gradFill>
                </a:rPr>
                <a:t>Directory B2C</a:t>
              </a:r>
            </a:p>
          </p:txBody>
        </p:sp>
      </p:grpSp>
      <p:grpSp>
        <p:nvGrpSpPr>
          <p:cNvPr id="6" name="Group 5">
            <a:extLst>
              <a:ext uri="{FF2B5EF4-FFF2-40B4-BE49-F238E27FC236}">
                <a16:creationId xmlns:a16="http://schemas.microsoft.com/office/drawing/2014/main" id="{F68D0515-7FE1-4CB5-88F2-96DD69410133}"/>
              </a:ext>
            </a:extLst>
          </p:cNvPr>
          <p:cNvGrpSpPr/>
          <p:nvPr/>
        </p:nvGrpSpPr>
        <p:grpSpPr>
          <a:xfrm>
            <a:off x="4056594" y="4346760"/>
            <a:ext cx="2604460" cy="1245739"/>
            <a:chOff x="4056594" y="4346760"/>
            <a:chExt cx="2604460" cy="1245739"/>
          </a:xfrm>
        </p:grpSpPr>
        <p:pic>
          <p:nvPicPr>
            <p:cNvPr id="16" name="Picture 32" descr="ZXing.Net.Mobile Logo">
              <a:extLst>
                <a:ext uri="{FF2B5EF4-FFF2-40B4-BE49-F238E27FC236}">
                  <a16:creationId xmlns:a16="http://schemas.microsoft.com/office/drawing/2014/main" id="{DD0BC24B-BA71-4ABE-8FAD-3C329EFA2A5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6594"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A31307E-4170-4BC9-BDFC-330C1A82129E}"/>
                </a:ext>
              </a:extLst>
            </p:cNvPr>
            <p:cNvSpPr txBox="1"/>
            <p:nvPr/>
          </p:nvSpPr>
          <p:spPr>
            <a:xfrm>
              <a:off x="5361980" y="4371003"/>
              <a:ext cx="1299074" cy="1197251"/>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Zxing</a:t>
              </a:r>
              <a:endParaRPr lang="en-US">
                <a:gradFill>
                  <a:gsLst>
                    <a:gs pos="2917">
                      <a:schemeClr val="tx1"/>
                    </a:gs>
                    <a:gs pos="30000">
                      <a:schemeClr val="tx1"/>
                    </a:gs>
                  </a:gsLst>
                  <a:lin ang="5400000" scaled="0"/>
                </a:gradFill>
              </a:endParaRPr>
            </a:p>
            <a:p>
              <a:pPr>
                <a:lnSpc>
                  <a:spcPct val="90000"/>
                </a:lnSpc>
                <a:spcAft>
                  <a:spcPts val="600"/>
                </a:spcAft>
              </a:pPr>
              <a:r>
                <a:rPr lang="en-US">
                  <a:gradFill>
                    <a:gsLst>
                      <a:gs pos="2917">
                        <a:schemeClr val="tx1"/>
                      </a:gs>
                      <a:gs pos="30000">
                        <a:schemeClr val="tx1"/>
                      </a:gs>
                    </a:gsLst>
                    <a:lin ang="5400000" scaled="0"/>
                  </a:gradFill>
                </a:rPr>
                <a:t>Barcode </a:t>
              </a:r>
            </a:p>
            <a:p>
              <a:pPr>
                <a:lnSpc>
                  <a:spcPct val="90000"/>
                </a:lnSpc>
                <a:spcAft>
                  <a:spcPts val="600"/>
                </a:spcAft>
              </a:pPr>
              <a:r>
                <a:rPr lang="en-US">
                  <a:gradFill>
                    <a:gsLst>
                      <a:gs pos="2917">
                        <a:schemeClr val="tx1"/>
                      </a:gs>
                      <a:gs pos="30000">
                        <a:schemeClr val="tx1"/>
                      </a:gs>
                    </a:gsLst>
                    <a:lin ang="5400000" scaled="0"/>
                  </a:gradFill>
                </a:rPr>
                <a:t>Scanning</a:t>
              </a:r>
            </a:p>
          </p:txBody>
        </p:sp>
      </p:grpSp>
      <p:grpSp>
        <p:nvGrpSpPr>
          <p:cNvPr id="7" name="Group 6">
            <a:extLst>
              <a:ext uri="{FF2B5EF4-FFF2-40B4-BE49-F238E27FC236}">
                <a16:creationId xmlns:a16="http://schemas.microsoft.com/office/drawing/2014/main" id="{5739AB4C-4A3B-487E-8D0A-EDC6BE64F66D}"/>
              </a:ext>
            </a:extLst>
          </p:cNvPr>
          <p:cNvGrpSpPr/>
          <p:nvPr/>
        </p:nvGrpSpPr>
        <p:grpSpPr>
          <a:xfrm>
            <a:off x="7002205" y="4346760"/>
            <a:ext cx="2510227" cy="1245739"/>
            <a:chOff x="7002205" y="4346760"/>
            <a:chExt cx="2510227" cy="1245739"/>
          </a:xfrm>
        </p:grpSpPr>
        <p:pic>
          <p:nvPicPr>
            <p:cNvPr id="12" name="Picture 24" descr="Image result for akavache logo">
              <a:extLst>
                <a:ext uri="{FF2B5EF4-FFF2-40B4-BE49-F238E27FC236}">
                  <a16:creationId xmlns:a16="http://schemas.microsoft.com/office/drawing/2014/main" id="{9AF5656A-FBF3-47F2-8175-05332DE5D26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02205" y="4346760"/>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A5756594-3AF1-4A3E-9C9B-4AC990B61DA1}"/>
                </a:ext>
              </a:extLst>
            </p:cNvPr>
            <p:cNvSpPr txBox="1"/>
            <p:nvPr/>
          </p:nvSpPr>
          <p:spPr>
            <a:xfrm>
              <a:off x="8180657" y="4649333"/>
              <a:ext cx="1331775"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Akavache</a:t>
              </a:r>
              <a:endParaRPr lang="en-US">
                <a:gradFill>
                  <a:gsLst>
                    <a:gs pos="2917">
                      <a:schemeClr val="tx1"/>
                    </a:gs>
                    <a:gs pos="30000">
                      <a:schemeClr val="tx1"/>
                    </a:gs>
                  </a:gsLst>
                  <a:lin ang="5400000" scaled="0"/>
                </a:gradFill>
              </a:endParaRPr>
            </a:p>
          </p:txBody>
        </p:sp>
      </p:grpSp>
      <p:grpSp>
        <p:nvGrpSpPr>
          <p:cNvPr id="8" name="Group 7">
            <a:extLst>
              <a:ext uri="{FF2B5EF4-FFF2-40B4-BE49-F238E27FC236}">
                <a16:creationId xmlns:a16="http://schemas.microsoft.com/office/drawing/2014/main" id="{51D8CA03-D551-4885-802B-C22BBEDA66B0}"/>
              </a:ext>
            </a:extLst>
          </p:cNvPr>
          <p:cNvGrpSpPr/>
          <p:nvPr/>
        </p:nvGrpSpPr>
        <p:grpSpPr>
          <a:xfrm>
            <a:off x="9702897" y="4371003"/>
            <a:ext cx="2152563" cy="1245739"/>
            <a:chOff x="9702897" y="4371003"/>
            <a:chExt cx="2152563" cy="1245739"/>
          </a:xfrm>
        </p:grpSpPr>
        <p:pic>
          <p:nvPicPr>
            <p:cNvPr id="14" name="Picture 28" descr="Image result for gorilla player logo">
              <a:extLst>
                <a:ext uri="{FF2B5EF4-FFF2-40B4-BE49-F238E27FC236}">
                  <a16:creationId xmlns:a16="http://schemas.microsoft.com/office/drawing/2014/main" id="{A2C23CDA-59A7-4605-914F-F42295304E6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702897" y="4371003"/>
              <a:ext cx="1245739" cy="1245739"/>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F58C0835-2E1E-4330-9368-B90113FE451E}"/>
                </a:ext>
              </a:extLst>
            </p:cNvPr>
            <p:cNvSpPr txBox="1"/>
            <p:nvPr/>
          </p:nvSpPr>
          <p:spPr>
            <a:xfrm>
              <a:off x="10827293" y="4635624"/>
              <a:ext cx="1028167"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Gorilla</a:t>
              </a:r>
            </a:p>
            <a:p>
              <a:pPr>
                <a:lnSpc>
                  <a:spcPct val="90000"/>
                </a:lnSpc>
                <a:spcAft>
                  <a:spcPts val="600"/>
                </a:spcAft>
              </a:pPr>
              <a:r>
                <a:rPr lang="en-US">
                  <a:gradFill>
                    <a:gsLst>
                      <a:gs pos="2917">
                        <a:schemeClr val="tx1"/>
                      </a:gs>
                      <a:gs pos="30000">
                        <a:schemeClr val="tx1"/>
                      </a:gs>
                    </a:gsLst>
                    <a:lin ang="5400000" scaled="0"/>
                  </a:gradFill>
                </a:rPr>
                <a:t>Player</a:t>
              </a:r>
            </a:p>
          </p:txBody>
        </p:sp>
      </p:grpSp>
      <p:grpSp>
        <p:nvGrpSpPr>
          <p:cNvPr id="9" name="Group 8">
            <a:extLst>
              <a:ext uri="{FF2B5EF4-FFF2-40B4-BE49-F238E27FC236}">
                <a16:creationId xmlns:a16="http://schemas.microsoft.com/office/drawing/2014/main" id="{62A0F310-3DF8-45FD-AC60-A66D57ACF0D6}"/>
              </a:ext>
            </a:extLst>
          </p:cNvPr>
          <p:cNvGrpSpPr/>
          <p:nvPr/>
        </p:nvGrpSpPr>
        <p:grpSpPr>
          <a:xfrm>
            <a:off x="4980198" y="5560483"/>
            <a:ext cx="2312961" cy="1388316"/>
            <a:chOff x="4980198" y="5560483"/>
            <a:chExt cx="2312961" cy="1388316"/>
          </a:xfrm>
        </p:grpSpPr>
        <p:pic>
          <p:nvPicPr>
            <p:cNvPr id="1056" name="Picture 32" descr="Image result for zeplin xamarin">
              <a:extLst>
                <a:ext uri="{FF2B5EF4-FFF2-40B4-BE49-F238E27FC236}">
                  <a16:creationId xmlns:a16="http://schemas.microsoft.com/office/drawing/2014/main" id="{254997BD-9CB3-48E9-9712-1ABF0D5A988E}"/>
                </a:ext>
              </a:extLst>
            </p:cNvPr>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4980198" y="5560483"/>
              <a:ext cx="1388316" cy="1388316"/>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CF996C1-04B1-48C7-A83D-7AE9D90BDDEF}"/>
                </a:ext>
              </a:extLst>
            </p:cNvPr>
            <p:cNvSpPr txBox="1"/>
            <p:nvPr/>
          </p:nvSpPr>
          <p:spPr>
            <a:xfrm>
              <a:off x="6293846" y="6010389"/>
              <a:ext cx="999313" cy="544765"/>
            </a:xfrm>
            <a:prstGeom prst="rect">
              <a:avLst/>
            </a:prstGeom>
            <a:noFill/>
          </p:spPr>
          <p:txBody>
            <a:bodyPr wrap="none" lIns="182880" tIns="146304" rIns="182880" bIns="146304" rtlCol="0">
              <a:spAutoFit/>
            </a:bodyPr>
            <a:lstStyle/>
            <a:p>
              <a:pPr>
                <a:lnSpc>
                  <a:spcPct val="90000"/>
                </a:lnSpc>
                <a:spcAft>
                  <a:spcPts val="600"/>
                </a:spcAft>
              </a:pPr>
              <a:r>
                <a:rPr lang="en-US" err="1">
                  <a:gradFill>
                    <a:gsLst>
                      <a:gs pos="2917">
                        <a:schemeClr val="tx1"/>
                      </a:gs>
                      <a:gs pos="30000">
                        <a:schemeClr val="tx1"/>
                      </a:gs>
                    </a:gsLst>
                    <a:lin ang="5400000" scaled="0"/>
                  </a:gradFill>
                </a:rPr>
                <a:t>Zeplin</a:t>
              </a:r>
              <a:endParaRPr lang="en-US">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32603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4"/>
                                        </p:tgtEl>
                                        <p:attrNameLst>
                                          <p:attrName>style.visibility</p:attrName>
                                        </p:attrNameLst>
                                      </p:cBhvr>
                                      <p:to>
                                        <p:strVal val="visible"/>
                                      </p:to>
                                    </p:set>
                                    <p:animEffect transition="in" filter="fade">
                                      <p:cBhvr>
                                        <p:cTn id="15" dur="500"/>
                                        <p:tgtEl>
                                          <p:spTgt spid="103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500"/>
                                        <p:tgtEl>
                                          <p:spTgt spid="1036"/>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500"/>
                                        <p:tgtEl>
                                          <p:spTgt spid="1032"/>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500"/>
                                        <p:tgtEl>
                                          <p:spTgt spid="1040"/>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60"/>
                                        </p:tgtEl>
                                        <p:attrNameLst>
                                          <p:attrName>style.visibility</p:attrName>
                                        </p:attrNameLst>
                                      </p:cBhvr>
                                      <p:to>
                                        <p:strVal val="visible"/>
                                      </p:to>
                                    </p:set>
                                    <p:animEffect transition="in" filter="fade">
                                      <p:cBhvr>
                                        <p:cTn id="35" dur="500"/>
                                        <p:tgtEl>
                                          <p:spTgt spid="1060"/>
                                        </p:tgtEl>
                                      </p:cBhvr>
                                    </p:animEffect>
                                  </p:childTnLst>
                                </p:cTn>
                              </p:par>
                            </p:childTnLst>
                          </p:cTn>
                        </p:par>
                        <p:par>
                          <p:cTn id="36" fill="hold">
                            <p:stCondLst>
                              <p:cond delay="4000"/>
                            </p:stCondLst>
                            <p:childTnLst>
                              <p:par>
                                <p:cTn id="37" presetID="10" presetClass="entr" presetSubtype="0" fill="hold" nodeType="afterEffect">
                                  <p:stCondLst>
                                    <p:cond delay="0"/>
                                  </p:stCondLst>
                                  <p:childTnLst>
                                    <p:set>
                                      <p:cBhvr>
                                        <p:cTn id="38" dur="1" fill="hold">
                                          <p:stCondLst>
                                            <p:cond delay="0"/>
                                          </p:stCondLst>
                                        </p:cTn>
                                        <p:tgtEl>
                                          <p:spTgt spid="1044"/>
                                        </p:tgtEl>
                                        <p:attrNameLst>
                                          <p:attrName>style.visibility</p:attrName>
                                        </p:attrNameLst>
                                      </p:cBhvr>
                                      <p:to>
                                        <p:strVal val="visible"/>
                                      </p:to>
                                    </p:set>
                                    <p:animEffect transition="in" filter="fade">
                                      <p:cBhvr>
                                        <p:cTn id="39" dur="500"/>
                                        <p:tgtEl>
                                          <p:spTgt spid="1044"/>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par>
                          <p:cTn id="44" fill="hold">
                            <p:stCondLst>
                              <p:cond delay="5000"/>
                            </p:stCondLst>
                            <p:childTnLst>
                              <p:par>
                                <p:cTn id="45" presetID="10"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fade">
                                      <p:cBhvr>
                                        <p:cTn id="47" dur="500"/>
                                        <p:tgtEl>
                                          <p:spTgt spid="9"/>
                                        </p:tgtEl>
                                      </p:cBhvr>
                                    </p:animEffect>
                                  </p:childTnLst>
                                </p:cTn>
                              </p:par>
                            </p:childTnLst>
                          </p:cTn>
                        </p:par>
                        <p:par>
                          <p:cTn id="48" fill="hold">
                            <p:stCondLst>
                              <p:cond delay="5500"/>
                            </p:stCondLst>
                            <p:childTnLst>
                              <p:par>
                                <p:cTn id="49" presetID="10" presetClass="entr" presetSubtype="0" fill="hold" nodeType="after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500"/>
                                        <p:tgtEl>
                                          <p:spTgt spid="7"/>
                                        </p:tgtEl>
                                      </p:cBhvr>
                                    </p:animEffect>
                                  </p:childTnLst>
                                </p:cTn>
                              </p:par>
                            </p:childTnLst>
                          </p:cTn>
                        </p:par>
                        <p:par>
                          <p:cTn id="52" fill="hold">
                            <p:stCondLst>
                              <p:cond delay="6000"/>
                            </p:stCondLst>
                            <p:childTnLst>
                              <p:par>
                                <p:cTn id="53" presetID="10" presetClass="entr" presetSubtype="0" fill="hold" nodeType="afterEffect">
                                  <p:stCondLst>
                                    <p:cond delay="0"/>
                                  </p:stCondLst>
                                  <p:childTnLst>
                                    <p:set>
                                      <p:cBhvr>
                                        <p:cTn id="54" dur="1" fill="hold">
                                          <p:stCondLst>
                                            <p:cond delay="0"/>
                                          </p:stCondLst>
                                        </p:cTn>
                                        <p:tgtEl>
                                          <p:spTgt spid="1042"/>
                                        </p:tgtEl>
                                        <p:attrNameLst>
                                          <p:attrName>style.visibility</p:attrName>
                                        </p:attrNameLst>
                                      </p:cBhvr>
                                      <p:to>
                                        <p:strVal val="visible"/>
                                      </p:to>
                                    </p:set>
                                    <p:animEffect transition="in" filter="fade">
                                      <p:cBhvr>
                                        <p:cTn id="55" dur="500"/>
                                        <p:tgtEl>
                                          <p:spTgt spid="1042"/>
                                        </p:tgtEl>
                                      </p:cBhvr>
                                    </p:animEffect>
                                  </p:childTnLst>
                                </p:cTn>
                              </p:par>
                            </p:childTnLst>
                          </p:cTn>
                        </p:par>
                        <p:par>
                          <p:cTn id="56" fill="hold">
                            <p:stCondLst>
                              <p:cond delay="6500"/>
                            </p:stCondLst>
                            <p:childTnLst>
                              <p:par>
                                <p:cTn id="57" presetID="10" presetClass="entr" presetSubtype="0"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Frameworks</a:t>
            </a:r>
          </a:p>
        </p:txBody>
      </p:sp>
      <p:pic>
        <p:nvPicPr>
          <p:cNvPr id="4" name="Picture 2" descr="Prism_hi.png">
            <a:extLst>
              <a:ext uri="{FF2B5EF4-FFF2-40B4-BE49-F238E27FC236}">
                <a16:creationId xmlns:a16="http://schemas.microsoft.com/office/drawing/2014/main" id="{9DB416DA-C2BD-4EAB-80C9-C1E0BAAFB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7456" y="4460278"/>
            <a:ext cx="4430055" cy="1344014"/>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71E5DEAA-710E-4328-9676-076E4A940544}"/>
              </a:ext>
            </a:extLst>
          </p:cNvPr>
          <p:cNvGrpSpPr/>
          <p:nvPr/>
        </p:nvGrpSpPr>
        <p:grpSpPr>
          <a:xfrm>
            <a:off x="1319726" y="1518464"/>
            <a:ext cx="2037224" cy="2235868"/>
            <a:chOff x="1319726" y="1518464"/>
            <a:chExt cx="2037224" cy="2235868"/>
          </a:xfrm>
        </p:grpSpPr>
        <p:pic>
          <p:nvPicPr>
            <p:cNvPr id="5" name="Picture 4" descr="Image result for mvvmcross logo">
              <a:extLst>
                <a:ext uri="{FF2B5EF4-FFF2-40B4-BE49-F238E27FC236}">
                  <a16:creationId xmlns:a16="http://schemas.microsoft.com/office/drawing/2014/main" id="{8875B79A-EDC7-4DE9-87EE-3A6FDF350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4836" y="1518464"/>
              <a:ext cx="1765604" cy="176560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6E823A4-E41B-418B-A11F-3C3C35B1230A}"/>
                </a:ext>
              </a:extLst>
            </p:cNvPr>
            <p:cNvSpPr txBox="1"/>
            <p:nvPr/>
          </p:nvSpPr>
          <p:spPr>
            <a:xfrm>
              <a:off x="1319726" y="3126468"/>
              <a:ext cx="2037224"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MVVMCross</a:t>
              </a:r>
              <a:endParaRPr lang="en-US" sz="2400">
                <a:gradFill>
                  <a:gsLst>
                    <a:gs pos="2917">
                      <a:schemeClr val="tx1"/>
                    </a:gs>
                    <a:gs pos="30000">
                      <a:schemeClr val="tx1"/>
                    </a:gs>
                  </a:gsLst>
                  <a:lin ang="5400000" scaled="0"/>
                </a:gradFill>
              </a:endParaRPr>
            </a:p>
          </p:txBody>
        </p:sp>
      </p:grpSp>
      <p:grpSp>
        <p:nvGrpSpPr>
          <p:cNvPr id="7" name="Group 6">
            <a:extLst>
              <a:ext uri="{FF2B5EF4-FFF2-40B4-BE49-F238E27FC236}">
                <a16:creationId xmlns:a16="http://schemas.microsoft.com/office/drawing/2014/main" id="{8E3E25DE-F5D0-4627-AD23-A9A5D6CA1271}"/>
              </a:ext>
            </a:extLst>
          </p:cNvPr>
          <p:cNvGrpSpPr/>
          <p:nvPr/>
        </p:nvGrpSpPr>
        <p:grpSpPr>
          <a:xfrm>
            <a:off x="4833635" y="1401275"/>
            <a:ext cx="1796716" cy="2353057"/>
            <a:chOff x="4833635" y="1401275"/>
            <a:chExt cx="1796716" cy="2353057"/>
          </a:xfrm>
        </p:grpSpPr>
        <p:pic>
          <p:nvPicPr>
            <p:cNvPr id="13" name="Picture 26" descr="Image result for uno logo c#">
              <a:extLst>
                <a:ext uri="{FF2B5EF4-FFF2-40B4-BE49-F238E27FC236}">
                  <a16:creationId xmlns:a16="http://schemas.microsoft.com/office/drawing/2014/main" id="{DAA94268-CAC0-4EF8-B068-033B8EA06F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3635" y="1401275"/>
              <a:ext cx="1796716" cy="1781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6A85002-7931-4394-991B-57EBBE82EDFB}"/>
                </a:ext>
              </a:extLst>
            </p:cNvPr>
            <p:cNvSpPr txBox="1"/>
            <p:nvPr/>
          </p:nvSpPr>
          <p:spPr>
            <a:xfrm>
              <a:off x="5359058" y="3126468"/>
              <a:ext cx="936795"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Uno</a:t>
              </a:r>
            </a:p>
          </p:txBody>
        </p:sp>
      </p:grpSp>
      <p:grpSp>
        <p:nvGrpSpPr>
          <p:cNvPr id="14" name="Group 13">
            <a:extLst>
              <a:ext uri="{FF2B5EF4-FFF2-40B4-BE49-F238E27FC236}">
                <a16:creationId xmlns:a16="http://schemas.microsoft.com/office/drawing/2014/main" id="{9F17304C-C885-47A8-9B23-E5D369766B80}"/>
              </a:ext>
            </a:extLst>
          </p:cNvPr>
          <p:cNvGrpSpPr/>
          <p:nvPr/>
        </p:nvGrpSpPr>
        <p:grpSpPr>
          <a:xfrm>
            <a:off x="8263546" y="1000089"/>
            <a:ext cx="2274123" cy="2784187"/>
            <a:chOff x="8263546" y="1000089"/>
            <a:chExt cx="2274123" cy="2784187"/>
          </a:xfrm>
        </p:grpSpPr>
        <p:pic>
          <p:nvPicPr>
            <p:cNvPr id="6" name="Picture 6" descr="reactiveui.png">
              <a:extLst>
                <a:ext uri="{FF2B5EF4-FFF2-40B4-BE49-F238E27FC236}">
                  <a16:creationId xmlns:a16="http://schemas.microsoft.com/office/drawing/2014/main" id="{43A33A45-586F-4030-91B8-D84609103AA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3546" y="1000089"/>
              <a:ext cx="2274123" cy="227412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1DC9527-CA15-454D-AE2C-81C9F43D64C9}"/>
                </a:ext>
              </a:extLst>
            </p:cNvPr>
            <p:cNvSpPr txBox="1"/>
            <p:nvPr/>
          </p:nvSpPr>
          <p:spPr>
            <a:xfrm>
              <a:off x="8473496" y="3156412"/>
              <a:ext cx="1784015" cy="627864"/>
            </a:xfrm>
            <a:prstGeom prst="rect">
              <a:avLst/>
            </a:prstGeom>
            <a:noFill/>
          </p:spPr>
          <p:txBody>
            <a:bodyPr wrap="none" lIns="182880" tIns="146304" rIns="182880" bIns="146304" rtlCol="0">
              <a:spAutoFit/>
            </a:bodyPr>
            <a:lstStyle/>
            <a:p>
              <a:pPr>
                <a:lnSpc>
                  <a:spcPct val="90000"/>
                </a:lnSpc>
                <a:spcAft>
                  <a:spcPts val="600"/>
                </a:spcAft>
              </a:pPr>
              <a:r>
                <a:rPr lang="en-US" sz="2400" err="1">
                  <a:gradFill>
                    <a:gsLst>
                      <a:gs pos="2917">
                        <a:schemeClr val="tx1"/>
                      </a:gs>
                      <a:gs pos="30000">
                        <a:schemeClr val="tx1"/>
                      </a:gs>
                    </a:gsLst>
                    <a:lin ang="5400000" scaled="0"/>
                  </a:gradFill>
                </a:rPr>
                <a:t>ReactiveUI</a:t>
              </a:r>
              <a:endParaRPr lang="en-US" sz="2400">
                <a:gradFill>
                  <a:gsLst>
                    <a:gs pos="2917">
                      <a:schemeClr val="tx1"/>
                    </a:gs>
                    <a:gs pos="30000">
                      <a:schemeClr val="tx1"/>
                    </a:gs>
                  </a:gsLst>
                  <a:lin ang="5400000" scaled="0"/>
                </a:gradFill>
              </a:endParaRPr>
            </a:p>
          </p:txBody>
        </p:sp>
      </p:grpSp>
      <p:grpSp>
        <p:nvGrpSpPr>
          <p:cNvPr id="15" name="Group 14">
            <a:extLst>
              <a:ext uri="{FF2B5EF4-FFF2-40B4-BE49-F238E27FC236}">
                <a16:creationId xmlns:a16="http://schemas.microsoft.com/office/drawing/2014/main" id="{86F757FD-FA39-4D79-B959-38A7F8EAEACB}"/>
              </a:ext>
            </a:extLst>
          </p:cNvPr>
          <p:cNvGrpSpPr/>
          <p:nvPr/>
        </p:nvGrpSpPr>
        <p:grpSpPr>
          <a:xfrm>
            <a:off x="2153363" y="4241622"/>
            <a:ext cx="2999860" cy="2326867"/>
            <a:chOff x="2153363" y="4241622"/>
            <a:chExt cx="2999860" cy="2326867"/>
          </a:xfrm>
        </p:grpSpPr>
        <p:pic>
          <p:nvPicPr>
            <p:cNvPr id="10" name="Picture 9" descr="A picture containing vector graphics&#10;&#10;Description automatically generated">
              <a:extLst>
                <a:ext uri="{FF2B5EF4-FFF2-40B4-BE49-F238E27FC236}">
                  <a16:creationId xmlns:a16="http://schemas.microsoft.com/office/drawing/2014/main" id="{90C13B73-1794-40B0-8037-AF96B1FEE53E}"/>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762630" y="4241622"/>
              <a:ext cx="1781326" cy="1781326"/>
            </a:xfrm>
            <a:prstGeom prst="rect">
              <a:avLst/>
            </a:prstGeom>
          </p:spPr>
        </p:pic>
        <p:sp>
          <p:nvSpPr>
            <p:cNvPr id="12" name="TextBox 11">
              <a:extLst>
                <a:ext uri="{FF2B5EF4-FFF2-40B4-BE49-F238E27FC236}">
                  <a16:creationId xmlns:a16="http://schemas.microsoft.com/office/drawing/2014/main" id="{DCC2E127-E999-4195-8A41-116E55C8EEA3}"/>
                </a:ext>
              </a:extLst>
            </p:cNvPr>
            <p:cNvSpPr txBox="1"/>
            <p:nvPr/>
          </p:nvSpPr>
          <p:spPr>
            <a:xfrm>
              <a:off x="2153363" y="5940625"/>
              <a:ext cx="2999860"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Reactive Extensions</a:t>
              </a:r>
            </a:p>
          </p:txBody>
        </p:sp>
      </p:grpSp>
    </p:spTree>
    <p:extLst>
      <p:ext uri="{BB962C8B-B14F-4D97-AF65-F5344CB8AC3E}">
        <p14:creationId xmlns:p14="http://schemas.microsoft.com/office/powerpoint/2010/main" val="404677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07817D82-A26A-44EE-97D4-9D86B0D172E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008915" y="1343841"/>
            <a:ext cx="5030979" cy="2828150"/>
          </a:xfrm>
          <a:prstGeom prst="rect">
            <a:avLst/>
          </a:prstGeom>
        </p:spPr>
      </p:pic>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Continuous Integration &amp; Delivery</a:t>
            </a:r>
          </a:p>
        </p:txBody>
      </p:sp>
      <p:sp>
        <p:nvSpPr>
          <p:cNvPr id="3" name="AutoShape 8" descr="Image result for bitrise logo">
            <a:extLst>
              <a:ext uri="{FF2B5EF4-FFF2-40B4-BE49-F238E27FC236}">
                <a16:creationId xmlns:a16="http://schemas.microsoft.com/office/drawing/2014/main" id="{87396977-ADB0-49ED-9360-D81FFAF4D2D1}"/>
              </a:ext>
            </a:extLst>
          </p:cNvPr>
          <p:cNvSpPr>
            <a:spLocks noChangeAspect="1" noChangeArrowheads="1"/>
          </p:cNvSpPr>
          <p:nvPr/>
        </p:nvSpPr>
        <p:spPr bwMode="auto">
          <a:xfrm>
            <a:off x="6008915" y="372654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8" name="Picture 14" descr="Image result for fastlane logo">
            <a:extLst>
              <a:ext uri="{FF2B5EF4-FFF2-40B4-BE49-F238E27FC236}">
                <a16:creationId xmlns:a16="http://schemas.microsoft.com/office/drawing/2014/main" id="{D064E211-370F-4826-B446-85B1234BF5DA}"/>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962449" y="4156085"/>
            <a:ext cx="4138895" cy="144457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813D08DC-61DC-4333-8EFD-B0B9DBBA1BBB}"/>
              </a:ext>
            </a:extLst>
          </p:cNvPr>
          <p:cNvGrpSpPr/>
          <p:nvPr/>
        </p:nvGrpSpPr>
        <p:grpSpPr>
          <a:xfrm>
            <a:off x="692969" y="1832729"/>
            <a:ext cx="2816667" cy="1850375"/>
            <a:chOff x="692969" y="1832729"/>
            <a:chExt cx="2816667" cy="1850375"/>
          </a:xfrm>
        </p:grpSpPr>
        <p:pic>
          <p:nvPicPr>
            <p:cNvPr id="1050" name="Picture 26" descr="Image result for azuredevops logo">
              <a:extLst>
                <a:ext uri="{FF2B5EF4-FFF2-40B4-BE49-F238E27FC236}">
                  <a16:creationId xmlns:a16="http://schemas.microsoft.com/office/drawing/2014/main" id="{A239003D-FE64-410D-B9C5-15981D3D46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92969" y="1832729"/>
              <a:ext cx="1850375" cy="18503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1A645FD-CA92-434C-A946-C49C17829D0A}"/>
                </a:ext>
              </a:extLst>
            </p:cNvPr>
            <p:cNvSpPr txBox="1"/>
            <p:nvPr/>
          </p:nvSpPr>
          <p:spPr>
            <a:xfrm>
              <a:off x="2125796" y="2239313"/>
              <a:ext cx="1383840"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Azure</a:t>
              </a:r>
            </a:p>
            <a:p>
              <a:pPr>
                <a:lnSpc>
                  <a:spcPct val="90000"/>
                </a:lnSpc>
                <a:spcAft>
                  <a:spcPts val="600"/>
                </a:spcAft>
              </a:pPr>
              <a:r>
                <a:rPr lang="en-US" sz="2400" err="1">
                  <a:gradFill>
                    <a:gsLst>
                      <a:gs pos="2917">
                        <a:schemeClr val="tx1"/>
                      </a:gs>
                      <a:gs pos="30000">
                        <a:schemeClr val="tx1"/>
                      </a:gs>
                    </a:gsLst>
                    <a:lin ang="5400000" scaled="0"/>
                  </a:gradFill>
                </a:rPr>
                <a:t>Devops</a:t>
              </a:r>
              <a:endParaRPr lang="en-US" sz="2400">
                <a:gradFill>
                  <a:gsLst>
                    <a:gs pos="2917">
                      <a:schemeClr val="tx1"/>
                    </a:gs>
                    <a:gs pos="30000">
                      <a:schemeClr val="tx1"/>
                    </a:gs>
                  </a:gsLst>
                  <a:lin ang="5400000" scaled="0"/>
                </a:gradFill>
              </a:endParaRPr>
            </a:p>
          </p:txBody>
        </p:sp>
      </p:grpSp>
      <p:grpSp>
        <p:nvGrpSpPr>
          <p:cNvPr id="6" name="Group 5">
            <a:extLst>
              <a:ext uri="{FF2B5EF4-FFF2-40B4-BE49-F238E27FC236}">
                <a16:creationId xmlns:a16="http://schemas.microsoft.com/office/drawing/2014/main" id="{2208280B-C180-4DAF-91B3-F7856DE3BB0C}"/>
              </a:ext>
            </a:extLst>
          </p:cNvPr>
          <p:cNvGrpSpPr/>
          <p:nvPr/>
        </p:nvGrpSpPr>
        <p:grpSpPr>
          <a:xfrm>
            <a:off x="3999329" y="2027495"/>
            <a:ext cx="2516504" cy="1460842"/>
            <a:chOff x="3999329" y="2027495"/>
            <a:chExt cx="2516504" cy="1460842"/>
          </a:xfrm>
        </p:grpSpPr>
        <p:pic>
          <p:nvPicPr>
            <p:cNvPr id="1046" name="Picture 22" descr="Image result for teamcity logo">
              <a:extLst>
                <a:ext uri="{FF2B5EF4-FFF2-40B4-BE49-F238E27FC236}">
                  <a16:creationId xmlns:a16="http://schemas.microsoft.com/office/drawing/2014/main" id="{14436246-146C-4DD2-9BA8-25435F7788B0}"/>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999329" y="2027495"/>
              <a:ext cx="1460842" cy="146084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0901835-3449-436F-A0CC-DAFF210607F7}"/>
                </a:ext>
              </a:extLst>
            </p:cNvPr>
            <p:cNvSpPr txBox="1"/>
            <p:nvPr/>
          </p:nvSpPr>
          <p:spPr>
            <a:xfrm>
              <a:off x="5434447" y="2266401"/>
              <a:ext cx="1081386"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Team</a:t>
              </a:r>
            </a:p>
            <a:p>
              <a:pPr>
                <a:lnSpc>
                  <a:spcPct val="90000"/>
                </a:lnSpc>
                <a:spcAft>
                  <a:spcPts val="600"/>
                </a:spcAft>
              </a:pPr>
              <a:r>
                <a:rPr lang="en-US" sz="2400">
                  <a:gradFill>
                    <a:gsLst>
                      <a:gs pos="2917">
                        <a:schemeClr val="tx1"/>
                      </a:gs>
                      <a:gs pos="30000">
                        <a:schemeClr val="tx1"/>
                      </a:gs>
                    </a:gsLst>
                    <a:lin ang="5400000" scaled="0"/>
                  </a:gradFill>
                </a:rPr>
                <a:t>City</a:t>
              </a:r>
            </a:p>
          </p:txBody>
        </p:sp>
      </p:grpSp>
      <p:grpSp>
        <p:nvGrpSpPr>
          <p:cNvPr id="7" name="Group 6">
            <a:extLst>
              <a:ext uri="{FF2B5EF4-FFF2-40B4-BE49-F238E27FC236}">
                <a16:creationId xmlns:a16="http://schemas.microsoft.com/office/drawing/2014/main" id="{B58B793B-D250-4BAD-9EDA-71B7B900F7D2}"/>
              </a:ext>
            </a:extLst>
          </p:cNvPr>
          <p:cNvGrpSpPr/>
          <p:nvPr/>
        </p:nvGrpSpPr>
        <p:grpSpPr>
          <a:xfrm>
            <a:off x="4712159" y="4128261"/>
            <a:ext cx="2727466" cy="1444575"/>
            <a:chOff x="4712159" y="4128261"/>
            <a:chExt cx="2727466" cy="1444575"/>
          </a:xfrm>
        </p:grpSpPr>
        <p:pic>
          <p:nvPicPr>
            <p:cNvPr id="1058" name="Picture 34" descr="Image result for visual studio app center logo">
              <a:extLst>
                <a:ext uri="{FF2B5EF4-FFF2-40B4-BE49-F238E27FC236}">
                  <a16:creationId xmlns:a16="http://schemas.microsoft.com/office/drawing/2014/main" id="{0CB3333C-A38C-48D4-8B81-B2321E841472}"/>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712159" y="4128261"/>
              <a:ext cx="1444575" cy="14445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4A14452-FB31-404E-AB18-811928570CDF}"/>
                </a:ext>
              </a:extLst>
            </p:cNvPr>
            <p:cNvSpPr txBox="1"/>
            <p:nvPr/>
          </p:nvSpPr>
          <p:spPr>
            <a:xfrm>
              <a:off x="6175048" y="4367721"/>
              <a:ext cx="1264577" cy="1037207"/>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App</a:t>
              </a:r>
            </a:p>
            <a:p>
              <a:pPr>
                <a:lnSpc>
                  <a:spcPct val="90000"/>
                </a:lnSpc>
                <a:spcAft>
                  <a:spcPts val="600"/>
                </a:spcAft>
              </a:pPr>
              <a:r>
                <a:rPr lang="en-US" sz="2400">
                  <a:gradFill>
                    <a:gsLst>
                      <a:gs pos="2917">
                        <a:schemeClr val="tx1"/>
                      </a:gs>
                      <a:gs pos="30000">
                        <a:schemeClr val="tx1"/>
                      </a:gs>
                    </a:gsLst>
                    <a:lin ang="5400000" scaled="0"/>
                  </a:gradFill>
                </a:rPr>
                <a:t>Center</a:t>
              </a:r>
            </a:p>
          </p:txBody>
        </p:sp>
      </p:grpSp>
      <p:grpSp>
        <p:nvGrpSpPr>
          <p:cNvPr id="9" name="Group 8">
            <a:extLst>
              <a:ext uri="{FF2B5EF4-FFF2-40B4-BE49-F238E27FC236}">
                <a16:creationId xmlns:a16="http://schemas.microsoft.com/office/drawing/2014/main" id="{02DF3013-34AA-4D86-B33C-3E7212760295}"/>
              </a:ext>
            </a:extLst>
          </p:cNvPr>
          <p:cNvGrpSpPr/>
          <p:nvPr/>
        </p:nvGrpSpPr>
        <p:grpSpPr>
          <a:xfrm>
            <a:off x="413319" y="3689885"/>
            <a:ext cx="3606028" cy="2390537"/>
            <a:chOff x="413319" y="3689885"/>
            <a:chExt cx="3606028" cy="2390537"/>
          </a:xfrm>
        </p:grpSpPr>
        <p:pic>
          <p:nvPicPr>
            <p:cNvPr id="1048" name="Picture 24" descr="Image result for jenkins logo">
              <a:extLst>
                <a:ext uri="{FF2B5EF4-FFF2-40B4-BE49-F238E27FC236}">
                  <a16:creationId xmlns:a16="http://schemas.microsoft.com/office/drawing/2014/main" id="{F283BC0B-912D-4409-9DCE-36F06FB033A2}"/>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413319" y="3689885"/>
              <a:ext cx="3531170" cy="239053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4180612B-0D4A-474F-ABD1-BFE30FBCBFA8}"/>
                </a:ext>
              </a:extLst>
            </p:cNvPr>
            <p:cNvSpPr txBox="1"/>
            <p:nvPr/>
          </p:nvSpPr>
          <p:spPr>
            <a:xfrm>
              <a:off x="2672183" y="4579173"/>
              <a:ext cx="1347164" cy="627864"/>
            </a:xfrm>
            <a:prstGeom prst="rect">
              <a:avLst/>
            </a:prstGeom>
            <a:noFill/>
          </p:spPr>
          <p:txBody>
            <a:bodyPr wrap="none" lIns="182880" tIns="146304" rIns="182880" bIns="146304" rtlCol="0">
              <a:spAutoFit/>
            </a:bodyPr>
            <a:lstStyle/>
            <a:p>
              <a:pPr>
                <a:lnSpc>
                  <a:spcPct val="90000"/>
                </a:lnSpc>
                <a:spcAft>
                  <a:spcPts val="600"/>
                </a:spcAft>
              </a:pPr>
              <a:r>
                <a:rPr lang="en-US" sz="2400">
                  <a:gradFill>
                    <a:gsLst>
                      <a:gs pos="2917">
                        <a:schemeClr val="tx1"/>
                      </a:gs>
                      <a:gs pos="30000">
                        <a:schemeClr val="tx1"/>
                      </a:gs>
                    </a:gsLst>
                    <a:lin ang="5400000" scaled="0"/>
                  </a:gradFill>
                </a:rPr>
                <a:t>Jenkins</a:t>
              </a:r>
            </a:p>
          </p:txBody>
        </p:sp>
      </p:grpSp>
    </p:spTree>
    <p:extLst>
      <p:ext uri="{BB962C8B-B14F-4D97-AF65-F5344CB8AC3E}">
        <p14:creationId xmlns:p14="http://schemas.microsoft.com/office/powerpoint/2010/main" val="204119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038"/>
                                        </p:tgtEl>
                                        <p:attrNameLst>
                                          <p:attrName>style.visibility</p:attrName>
                                        </p:attrNameLst>
                                      </p:cBhvr>
                                      <p:to>
                                        <p:strVal val="visible"/>
                                      </p:to>
                                    </p:set>
                                    <p:animEffect transition="in" filter="fade">
                                      <p:cBhvr>
                                        <p:cTn id="27"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5B5C0-97D2-4908-8C46-05CA2CF431CE}"/>
              </a:ext>
            </a:extLst>
          </p:cNvPr>
          <p:cNvSpPr>
            <a:spLocks noGrp="1"/>
          </p:cNvSpPr>
          <p:nvPr>
            <p:ph type="title"/>
          </p:nvPr>
        </p:nvSpPr>
        <p:spPr/>
        <p:txBody>
          <a:bodyPr/>
          <a:lstStyle/>
          <a:p>
            <a:r>
              <a:rPr lang="en-US"/>
              <a:t>Intelligent Clouds</a:t>
            </a:r>
          </a:p>
        </p:txBody>
      </p:sp>
      <p:pic>
        <p:nvPicPr>
          <p:cNvPr id="1030" name="Picture 6" descr="Image result for aws transparent logo">
            <a:extLst>
              <a:ext uri="{FF2B5EF4-FFF2-40B4-BE49-F238E27FC236}">
                <a16:creationId xmlns:a16="http://schemas.microsoft.com/office/drawing/2014/main" id="{9A834292-A8AA-415C-B6FC-038C837BBB8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65458"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3D72374-BD64-477F-8993-DAA345AC2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445" y="2511209"/>
            <a:ext cx="3607938" cy="685508"/>
          </a:xfrm>
          <a:prstGeom prst="rect">
            <a:avLst/>
          </a:prstGeom>
        </p:spPr>
      </p:pic>
      <p:grpSp>
        <p:nvGrpSpPr>
          <p:cNvPr id="3" name="Group 2">
            <a:extLst>
              <a:ext uri="{FF2B5EF4-FFF2-40B4-BE49-F238E27FC236}">
                <a16:creationId xmlns:a16="http://schemas.microsoft.com/office/drawing/2014/main" id="{DC21734A-95E5-4CFE-A29D-1AD41A36BF9F}"/>
              </a:ext>
            </a:extLst>
          </p:cNvPr>
          <p:cNvGrpSpPr/>
          <p:nvPr/>
        </p:nvGrpSpPr>
        <p:grpSpPr>
          <a:xfrm>
            <a:off x="4691911" y="1840930"/>
            <a:ext cx="3058940" cy="2027709"/>
            <a:chOff x="4835852" y="1840109"/>
            <a:chExt cx="3058940" cy="2027709"/>
          </a:xfrm>
        </p:grpSpPr>
        <p:pic>
          <p:nvPicPr>
            <p:cNvPr id="1026" name="Picture 2" descr="Image result for firebase logo">
              <a:extLst>
                <a:ext uri="{FF2B5EF4-FFF2-40B4-BE49-F238E27FC236}">
                  <a16:creationId xmlns:a16="http://schemas.microsoft.com/office/drawing/2014/main" id="{E38A7F0F-AE6E-4681-AACE-39EF7D70531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835852" y="1840109"/>
              <a:ext cx="2703613" cy="202770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EE3C779-28F4-4E4E-9E18-B3923AA14351}"/>
                </a:ext>
              </a:extLst>
            </p:cNvPr>
            <p:cNvSpPr txBox="1"/>
            <p:nvPr/>
          </p:nvSpPr>
          <p:spPr>
            <a:xfrm>
              <a:off x="6691514" y="2651952"/>
              <a:ext cx="1203278"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Firebase</a:t>
              </a:r>
            </a:p>
          </p:txBody>
        </p:sp>
      </p:grpSp>
      <p:grpSp>
        <p:nvGrpSpPr>
          <p:cNvPr id="7" name="Group 6">
            <a:extLst>
              <a:ext uri="{FF2B5EF4-FFF2-40B4-BE49-F238E27FC236}">
                <a16:creationId xmlns:a16="http://schemas.microsoft.com/office/drawing/2014/main" id="{3186F011-3F87-428E-9A5B-C7E28DC18A09}"/>
              </a:ext>
            </a:extLst>
          </p:cNvPr>
          <p:cNvGrpSpPr/>
          <p:nvPr/>
        </p:nvGrpSpPr>
        <p:grpSpPr>
          <a:xfrm>
            <a:off x="5618245" y="3946788"/>
            <a:ext cx="2850677" cy="1696255"/>
            <a:chOff x="5924896" y="3946788"/>
            <a:chExt cx="2850677" cy="1696255"/>
          </a:xfrm>
        </p:grpSpPr>
        <p:pic>
          <p:nvPicPr>
            <p:cNvPr id="1052" name="Picture 28" descr="Image result for google cloud platform logo">
              <a:extLst>
                <a:ext uri="{FF2B5EF4-FFF2-40B4-BE49-F238E27FC236}">
                  <a16:creationId xmlns:a16="http://schemas.microsoft.com/office/drawing/2014/main" id="{B27E56F2-EE3D-4C2A-B0A1-E9325BEF79C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24896" y="3946788"/>
              <a:ext cx="1696255" cy="169625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5F1B1517-A9D5-46FB-ACBB-7156FA4150E0}"/>
                </a:ext>
              </a:extLst>
            </p:cNvPr>
            <p:cNvSpPr txBox="1"/>
            <p:nvPr/>
          </p:nvSpPr>
          <p:spPr>
            <a:xfrm>
              <a:off x="7539465" y="4196290"/>
              <a:ext cx="1236108" cy="1197251"/>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Google</a:t>
              </a:r>
            </a:p>
            <a:p>
              <a:pPr>
                <a:lnSpc>
                  <a:spcPct val="90000"/>
                </a:lnSpc>
                <a:spcAft>
                  <a:spcPts val="600"/>
                </a:spcAft>
              </a:pPr>
              <a:r>
                <a:rPr lang="en-US">
                  <a:gradFill>
                    <a:gsLst>
                      <a:gs pos="2917">
                        <a:schemeClr val="tx1"/>
                      </a:gs>
                      <a:gs pos="30000">
                        <a:schemeClr val="tx1"/>
                      </a:gs>
                    </a:gsLst>
                    <a:lin ang="5400000" scaled="0"/>
                  </a:gradFill>
                </a:rPr>
                <a:t>Cloud </a:t>
              </a:r>
            </a:p>
            <a:p>
              <a:pPr>
                <a:lnSpc>
                  <a:spcPct val="90000"/>
                </a:lnSpc>
                <a:spcAft>
                  <a:spcPts val="600"/>
                </a:spcAft>
              </a:pPr>
              <a:r>
                <a:rPr lang="en-US">
                  <a:gradFill>
                    <a:gsLst>
                      <a:gs pos="2917">
                        <a:schemeClr val="tx1"/>
                      </a:gs>
                      <a:gs pos="30000">
                        <a:schemeClr val="tx1"/>
                      </a:gs>
                    </a:gsLst>
                    <a:lin ang="5400000" scaled="0"/>
                  </a:gradFill>
                </a:rPr>
                <a:t>Platform</a:t>
              </a:r>
            </a:p>
          </p:txBody>
        </p:sp>
      </p:grpSp>
      <p:grpSp>
        <p:nvGrpSpPr>
          <p:cNvPr id="6" name="Group 5">
            <a:extLst>
              <a:ext uri="{FF2B5EF4-FFF2-40B4-BE49-F238E27FC236}">
                <a16:creationId xmlns:a16="http://schemas.microsoft.com/office/drawing/2014/main" id="{A59E6590-B58F-4707-95E8-D52E90519BEE}"/>
              </a:ext>
            </a:extLst>
          </p:cNvPr>
          <p:cNvGrpSpPr/>
          <p:nvPr/>
        </p:nvGrpSpPr>
        <p:grpSpPr>
          <a:xfrm>
            <a:off x="9177683" y="4057226"/>
            <a:ext cx="2473214" cy="1475379"/>
            <a:chOff x="9177683" y="4057226"/>
            <a:chExt cx="2473214" cy="1475379"/>
          </a:xfrm>
        </p:grpSpPr>
        <p:pic>
          <p:nvPicPr>
            <p:cNvPr id="18" name="Picture 34" descr="Image result for realm database logo">
              <a:extLst>
                <a:ext uri="{FF2B5EF4-FFF2-40B4-BE49-F238E27FC236}">
                  <a16:creationId xmlns:a16="http://schemas.microsoft.com/office/drawing/2014/main" id="{22B3FA76-B06A-49B0-997F-5336F8055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77683" y="4057226"/>
              <a:ext cx="1480313" cy="147537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AD48AFC-6C2E-472C-8E12-2EEF207871C0}"/>
                </a:ext>
              </a:extLst>
            </p:cNvPr>
            <p:cNvSpPr txBox="1"/>
            <p:nvPr/>
          </p:nvSpPr>
          <p:spPr>
            <a:xfrm>
              <a:off x="10657996" y="4522532"/>
              <a:ext cx="992901" cy="544765"/>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Realm</a:t>
              </a:r>
            </a:p>
          </p:txBody>
        </p:sp>
      </p:grpSp>
      <p:grpSp>
        <p:nvGrpSpPr>
          <p:cNvPr id="4" name="Group 3">
            <a:extLst>
              <a:ext uri="{FF2B5EF4-FFF2-40B4-BE49-F238E27FC236}">
                <a16:creationId xmlns:a16="http://schemas.microsoft.com/office/drawing/2014/main" id="{D5936D00-CDE0-4D33-B7BF-99D1E0AE5DF0}"/>
              </a:ext>
            </a:extLst>
          </p:cNvPr>
          <p:cNvGrpSpPr/>
          <p:nvPr/>
        </p:nvGrpSpPr>
        <p:grpSpPr>
          <a:xfrm>
            <a:off x="8468922" y="2116274"/>
            <a:ext cx="2942004" cy="1475379"/>
            <a:chOff x="8468922" y="2116274"/>
            <a:chExt cx="2942004" cy="1475379"/>
          </a:xfrm>
        </p:grpSpPr>
        <p:pic>
          <p:nvPicPr>
            <p:cNvPr id="1054" name="Picture 30" descr="Image result for ibm mobilefirst logo">
              <a:extLst>
                <a:ext uri="{FF2B5EF4-FFF2-40B4-BE49-F238E27FC236}">
                  <a16:creationId xmlns:a16="http://schemas.microsoft.com/office/drawing/2014/main" id="{C074E141-1F0C-4917-A65A-01E2EB79837C}"/>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8468922" y="2116274"/>
              <a:ext cx="1475379" cy="147537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3C41E13A-C774-454F-9ED6-205EE545C3EC}"/>
                </a:ext>
              </a:extLst>
            </p:cNvPr>
            <p:cNvSpPr txBox="1"/>
            <p:nvPr/>
          </p:nvSpPr>
          <p:spPr>
            <a:xfrm>
              <a:off x="9905065" y="2365270"/>
              <a:ext cx="1505861" cy="871008"/>
            </a:xfrm>
            <a:prstGeom prst="rect">
              <a:avLst/>
            </a:prstGeom>
            <a:noFill/>
          </p:spPr>
          <p:txBody>
            <a:bodyPr wrap="none" lIns="182880" tIns="146304" rIns="182880" bIns="146304" rtlCol="0">
              <a:spAutoFit/>
            </a:bodyPr>
            <a:lstStyle/>
            <a:p>
              <a:pPr>
                <a:lnSpc>
                  <a:spcPct val="90000"/>
                </a:lnSpc>
                <a:spcAft>
                  <a:spcPts val="600"/>
                </a:spcAft>
              </a:pPr>
              <a:r>
                <a:rPr lang="en-US">
                  <a:gradFill>
                    <a:gsLst>
                      <a:gs pos="2917">
                        <a:schemeClr val="tx1"/>
                      </a:gs>
                      <a:gs pos="30000">
                        <a:schemeClr val="tx1"/>
                      </a:gs>
                    </a:gsLst>
                    <a:lin ang="5400000" scaled="0"/>
                  </a:gradFill>
                </a:rPr>
                <a:t>IBM</a:t>
              </a:r>
            </a:p>
            <a:p>
              <a:pPr>
                <a:lnSpc>
                  <a:spcPct val="90000"/>
                </a:lnSpc>
                <a:spcAft>
                  <a:spcPts val="600"/>
                </a:spcAft>
              </a:pPr>
              <a:r>
                <a:rPr lang="en-US">
                  <a:gradFill>
                    <a:gsLst>
                      <a:gs pos="2917">
                        <a:schemeClr val="tx1"/>
                      </a:gs>
                      <a:gs pos="30000">
                        <a:schemeClr val="tx1"/>
                      </a:gs>
                    </a:gsLst>
                    <a:lin ang="5400000" scaled="0"/>
                  </a:gradFill>
                </a:rPr>
                <a:t>MobileFirst</a:t>
              </a:r>
            </a:p>
          </p:txBody>
        </p:sp>
      </p:grpSp>
    </p:spTree>
    <p:extLst>
      <p:ext uri="{BB962C8B-B14F-4D97-AF65-F5344CB8AC3E}">
        <p14:creationId xmlns:p14="http://schemas.microsoft.com/office/powerpoint/2010/main" val="1577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30"/>
                                        </p:tgtEl>
                                        <p:attrNameLst>
                                          <p:attrName>style.visibility</p:attrName>
                                        </p:attrNameLst>
                                      </p:cBhvr>
                                      <p:to>
                                        <p:strVal val="visible"/>
                                      </p:to>
                                    </p:set>
                                    <p:animEffect transition="in" filter="fade">
                                      <p:cBhvr>
                                        <p:cTn id="11" dur="500"/>
                                        <p:tgtEl>
                                          <p:spTgt spid="1030"/>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5EDFBE-9F4C-4EC8-912B-2450815A2F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3589" y="3086246"/>
            <a:ext cx="3607938" cy="685508"/>
          </a:xfrm>
          <a:prstGeom prst="rect">
            <a:avLst/>
          </a:prstGeom>
        </p:spPr>
      </p:pic>
    </p:spTree>
    <p:extLst>
      <p:ext uri="{BB962C8B-B14F-4D97-AF65-F5344CB8AC3E}">
        <p14:creationId xmlns:p14="http://schemas.microsoft.com/office/powerpoint/2010/main" val="419058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a:ln>
                  <a:noFill/>
                </a:ln>
                <a:solidFill>
                  <a:srgbClr val="FFFFFF"/>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29876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theme/theme1.xml><?xml version="1.0" encoding="utf-8"?>
<a:theme xmlns:a="http://schemas.openxmlformats.org/drawingml/2006/main" name="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1088</Words>
  <Application>Microsoft Office PowerPoint</Application>
  <PresentationFormat>Widescreen</PresentationFormat>
  <Paragraphs>168</Paragraphs>
  <Slides>17</Slides>
  <Notes>16</Notes>
  <HiddenSlides>0</HiddenSlides>
  <MMClips>0</MMClips>
  <ScaleCrop>false</ScaleCrop>
  <HeadingPairs>
    <vt:vector size="6" baseType="variant">
      <vt:variant>
        <vt:lpstr>Fonts Used</vt:lpstr>
      </vt:variant>
      <vt:variant>
        <vt:i4>9</vt:i4>
      </vt:variant>
      <vt:variant>
        <vt:lpstr>Theme</vt:lpstr>
      </vt:variant>
      <vt:variant>
        <vt:i4>5</vt:i4>
      </vt:variant>
      <vt:variant>
        <vt:lpstr>Slide Titles</vt:lpstr>
      </vt:variant>
      <vt:variant>
        <vt:i4>17</vt:i4>
      </vt:variant>
    </vt:vector>
  </HeadingPairs>
  <TitlesOfParts>
    <vt:vector size="31" baseType="lpstr">
      <vt:lpstr>.AppleSystemUIFont</vt:lpstr>
      <vt:lpstr>Arial</vt:lpstr>
      <vt:lpstr>Calibri</vt:lpstr>
      <vt:lpstr>Consolas</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Introduction to Mobile Development with Xamarin</vt:lpstr>
      <vt:lpstr>Agenda</vt:lpstr>
      <vt:lpstr>PowerPoint Presentation</vt:lpstr>
      <vt:lpstr>Libraries &amp; Tools</vt:lpstr>
      <vt:lpstr>Frameworks</vt:lpstr>
      <vt:lpstr>Continuous Integration &amp; Delivery</vt:lpstr>
      <vt:lpstr>Intelligent Clouds</vt:lpstr>
      <vt:lpstr>PowerPoint Presentation</vt:lpstr>
      <vt:lpstr>PowerPoint Presentation</vt:lpstr>
      <vt:lpstr>Cloud Mobile App Architecture</vt:lpstr>
      <vt:lpstr>PowerPoint Presentation</vt:lpstr>
      <vt:lpstr>PowerPoint Presentation</vt:lpstr>
      <vt:lpstr>Azure DevOps: Choose what you love</vt:lpstr>
      <vt:lpstr>Azure DevOps</vt:lpstr>
      <vt:lpstr>Your platform for building anything</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
  <cp:keywords>Xamarin</cp:keywords>
  <cp:lastModifiedBy/>
  <cp:revision>1</cp:revision>
  <dcterms:created xsi:type="dcterms:W3CDTF">2019-04-01T17:57:29Z</dcterms:created>
  <dcterms:modified xsi:type="dcterms:W3CDTF">2019-04-16T12:53:53Z</dcterms:modified>
  <cp:category>Development</cp:category>
</cp:coreProperties>
</file>